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497" r:id="rId2"/>
    <p:sldId id="557" r:id="rId3"/>
    <p:sldId id="556" r:id="rId4"/>
    <p:sldId id="554" r:id="rId5"/>
    <p:sldId id="561" r:id="rId6"/>
    <p:sldId id="558" r:id="rId7"/>
    <p:sldId id="559" r:id="rId8"/>
    <p:sldId id="560" r:id="rId9"/>
    <p:sldId id="563" r:id="rId10"/>
    <p:sldId id="564" r:id="rId11"/>
    <p:sldId id="565" r:id="rId12"/>
    <p:sldId id="566" r:id="rId13"/>
    <p:sldId id="567" r:id="rId14"/>
    <p:sldId id="499" r:id="rId15"/>
  </p:sldIdLst>
  <p:sldSz cx="9906000" cy="6858000" type="A4"/>
  <p:notesSz cx="6797675" cy="9872663"/>
  <p:defaultTextStyle>
    <a:defPPr>
      <a:defRPr lang="ru-RU"/>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EE7D1"/>
    <a:srgbClr val="098C02"/>
    <a:srgbClr val="006800"/>
    <a:srgbClr val="017335"/>
    <a:srgbClr val="2667A7"/>
    <a:srgbClr val="0B64B5"/>
    <a:srgbClr val="0A2BB6"/>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33" autoAdjust="0"/>
    <p:restoredTop sz="72300" autoAdjust="0"/>
  </p:normalViewPr>
  <p:slideViewPr>
    <p:cSldViewPr>
      <p:cViewPr>
        <p:scale>
          <a:sx n="75" d="100"/>
          <a:sy n="75" d="100"/>
        </p:scale>
        <p:origin x="-2360" y="-48"/>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5"/>
      <c:rotY val="20"/>
      <c:depthPercent val="100"/>
      <c:rAngAx val="1"/>
    </c:view3D>
    <c:floor>
      <c:thickness val="0"/>
      <c:spPr>
        <a:solidFill>
          <a:srgbClr val="C0C0C0"/>
        </a:solidFill>
        <a:ln w="3175">
          <a:solidFill>
            <a:srgbClr val="000000"/>
          </a:solidFill>
          <a:prstDash val="solid"/>
        </a:ln>
      </c:spPr>
    </c:floor>
    <c:sideWall>
      <c:thickness val="0"/>
      <c:spPr>
        <a:solidFill>
          <a:srgbClr val="C0C0C0"/>
        </a:solidFill>
        <a:ln w="12700">
          <a:solidFill>
            <a:srgbClr val="808080"/>
          </a:solidFill>
          <a:prstDash val="solid"/>
        </a:ln>
      </c:spPr>
    </c:sideWall>
    <c:backWall>
      <c:thickness val="0"/>
      <c:spPr>
        <a:solidFill>
          <a:srgbClr val="C0C0C0"/>
        </a:solidFill>
        <a:ln w="12700">
          <a:solidFill>
            <a:srgbClr val="808080"/>
          </a:solidFill>
          <a:prstDash val="solid"/>
        </a:ln>
      </c:spPr>
    </c:backWall>
    <c:plotArea>
      <c:layout>
        <c:manualLayout>
          <c:layoutTarget val="inner"/>
          <c:xMode val="edge"/>
          <c:yMode val="edge"/>
          <c:x val="0.10443252860838254"/>
          <c:y val="0.17271729121823115"/>
          <c:w val="0.50906931163379054"/>
          <c:h val="0.78007749646717306"/>
        </c:manualLayout>
      </c:layout>
      <c:bar3DChart>
        <c:barDir val="col"/>
        <c:grouping val="clustered"/>
        <c:varyColors val="0"/>
        <c:ser>
          <c:idx val="0"/>
          <c:order val="0"/>
          <c:tx>
            <c:strRef>
              <c:f>Sheet1!$A$2</c:f>
              <c:strCache>
                <c:ptCount val="1"/>
                <c:pt idx="0">
                  <c:v>Загрязняющие вещества, тыс. тонн</c:v>
                </c:pt>
              </c:strCache>
            </c:strRef>
          </c:tx>
          <c:spPr>
            <a:solidFill>
              <a:srgbClr val="9999FF"/>
            </a:solidFill>
            <a:ln w="12635">
              <a:solidFill>
                <a:srgbClr val="000000"/>
              </a:solidFill>
              <a:prstDash val="solid"/>
            </a:ln>
          </c:spPr>
          <c:invertIfNegative val="0"/>
          <c:cat>
            <c:numRef>
              <c:f>Sheet1!$B$1:$F$1</c:f>
              <c:numCache>
                <c:formatCode>General</c:formatCode>
                <c:ptCount val="5"/>
                <c:pt idx="0">
                  <c:v>2014</c:v>
                </c:pt>
                <c:pt idx="1">
                  <c:v>2015</c:v>
                </c:pt>
                <c:pt idx="2">
                  <c:v>2016</c:v>
                </c:pt>
                <c:pt idx="3">
                  <c:v>2017</c:v>
                </c:pt>
                <c:pt idx="4">
                  <c:v>2018</c:v>
                </c:pt>
              </c:numCache>
            </c:numRef>
          </c:cat>
          <c:val>
            <c:numRef>
              <c:f>Sheet1!$B$2:$F$2</c:f>
              <c:numCache>
                <c:formatCode>General</c:formatCode>
                <c:ptCount val="5"/>
                <c:pt idx="0">
                  <c:v>127.41</c:v>
                </c:pt>
                <c:pt idx="1">
                  <c:v>118.39</c:v>
                </c:pt>
                <c:pt idx="2">
                  <c:v>112.85</c:v>
                </c:pt>
                <c:pt idx="3">
                  <c:v>116.51</c:v>
                </c:pt>
                <c:pt idx="4">
                  <c:v>177.726</c:v>
                </c:pt>
              </c:numCache>
            </c:numRef>
          </c:val>
          <c:extLst xmlns:c16r2="http://schemas.microsoft.com/office/drawing/2015/06/chart">
            <c:ext xmlns:c16="http://schemas.microsoft.com/office/drawing/2014/chart" uri="{C3380CC4-5D6E-409C-BE32-E72D297353CC}">
              <c16:uniqueId val="{00000000-500C-42CD-8E55-510640867A4B}"/>
            </c:ext>
          </c:extLst>
        </c:ser>
        <c:dLbls>
          <c:showLegendKey val="0"/>
          <c:showVal val="0"/>
          <c:showCatName val="0"/>
          <c:showSerName val="0"/>
          <c:showPercent val="0"/>
          <c:showBubbleSize val="0"/>
        </c:dLbls>
        <c:gapWidth val="150"/>
        <c:gapDepth val="0"/>
        <c:shape val="box"/>
        <c:axId val="128652800"/>
        <c:axId val="12250496"/>
        <c:axId val="0"/>
      </c:bar3DChart>
      <c:catAx>
        <c:axId val="128652800"/>
        <c:scaling>
          <c:orientation val="minMax"/>
        </c:scaling>
        <c:delete val="0"/>
        <c:axPos val="b"/>
        <c:numFmt formatCode="General" sourceLinked="1"/>
        <c:majorTickMark val="out"/>
        <c:minorTickMark val="none"/>
        <c:tickLblPos val="low"/>
        <c:spPr>
          <a:ln w="3159">
            <a:solidFill>
              <a:srgbClr val="000000"/>
            </a:solidFill>
            <a:prstDash val="solid"/>
          </a:ln>
        </c:spPr>
        <c:txPr>
          <a:bodyPr rot="0" vert="horz"/>
          <a:lstStyle/>
          <a:p>
            <a:pPr>
              <a:defRPr sz="1194" b="1" i="0" u="none" strike="noStrike" baseline="0">
                <a:solidFill>
                  <a:srgbClr val="000000"/>
                </a:solidFill>
                <a:latin typeface="Times New Roman"/>
                <a:ea typeface="Times New Roman"/>
                <a:cs typeface="Times New Roman"/>
              </a:defRPr>
            </a:pPr>
            <a:endParaRPr lang="ru-RU"/>
          </a:p>
        </c:txPr>
        <c:crossAx val="12250496"/>
        <c:crosses val="autoZero"/>
        <c:auto val="1"/>
        <c:lblAlgn val="ctr"/>
        <c:lblOffset val="100"/>
        <c:tickLblSkip val="1"/>
        <c:tickMarkSkip val="1"/>
        <c:noMultiLvlLbl val="0"/>
      </c:catAx>
      <c:valAx>
        <c:axId val="12250496"/>
        <c:scaling>
          <c:orientation val="minMax"/>
        </c:scaling>
        <c:delete val="0"/>
        <c:axPos val="l"/>
        <c:majorGridlines>
          <c:spPr>
            <a:ln w="3159">
              <a:solidFill>
                <a:srgbClr val="000000"/>
              </a:solidFill>
              <a:prstDash val="solid"/>
            </a:ln>
          </c:spPr>
        </c:majorGridlines>
        <c:numFmt formatCode="General" sourceLinked="1"/>
        <c:majorTickMark val="out"/>
        <c:minorTickMark val="none"/>
        <c:tickLblPos val="nextTo"/>
        <c:spPr>
          <a:ln w="3159">
            <a:solidFill>
              <a:srgbClr val="000000"/>
            </a:solidFill>
            <a:prstDash val="solid"/>
          </a:ln>
        </c:spPr>
        <c:txPr>
          <a:bodyPr rot="0" vert="horz"/>
          <a:lstStyle/>
          <a:p>
            <a:pPr>
              <a:defRPr sz="1194" b="1" i="0" u="none" strike="noStrike" baseline="0">
                <a:solidFill>
                  <a:srgbClr val="000000"/>
                </a:solidFill>
                <a:latin typeface="Times New Roman"/>
                <a:ea typeface="Times New Roman"/>
                <a:cs typeface="Times New Roman"/>
              </a:defRPr>
            </a:pPr>
            <a:endParaRPr lang="ru-RU"/>
          </a:p>
        </c:txPr>
        <c:crossAx val="128652800"/>
        <c:crosses val="autoZero"/>
        <c:crossBetween val="between"/>
      </c:valAx>
      <c:spPr>
        <a:noFill/>
        <a:ln w="25271">
          <a:noFill/>
        </a:ln>
      </c:spPr>
    </c:plotArea>
    <c:legend>
      <c:legendPos val="r"/>
      <c:legendEntry>
        <c:idx val="0"/>
        <c:txPr>
          <a:bodyPr/>
          <a:lstStyle/>
          <a:p>
            <a:pPr>
              <a:defRPr sz="2000" b="1" i="0" u="none" strike="noStrike" baseline="0">
                <a:solidFill>
                  <a:srgbClr val="000000"/>
                </a:solidFill>
                <a:latin typeface="Times New Roman"/>
                <a:ea typeface="Times New Roman"/>
                <a:cs typeface="Times New Roman"/>
              </a:defRPr>
            </a:pPr>
            <a:endParaRPr lang="ru-RU"/>
          </a:p>
        </c:txPr>
      </c:legendEntry>
      <c:layout>
        <c:manualLayout>
          <c:xMode val="edge"/>
          <c:yMode val="edge"/>
          <c:x val="0.70359054035399216"/>
          <c:y val="0.43703242334105147"/>
          <c:w val="0.28739495798319326"/>
          <c:h val="0.26657112246280551"/>
        </c:manualLayout>
      </c:layout>
      <c:overlay val="0"/>
      <c:spPr>
        <a:noFill/>
        <a:ln w="3159">
          <a:noFill/>
          <a:prstDash val="solid"/>
        </a:ln>
      </c:spPr>
      <c:txPr>
        <a:bodyPr/>
        <a:lstStyle/>
        <a:p>
          <a:pPr>
            <a:defRPr sz="1094" b="1" i="0" u="none" strike="noStrike" baseline="0">
              <a:solidFill>
                <a:srgbClr val="000000"/>
              </a:solidFill>
              <a:latin typeface="Times New Roman"/>
              <a:ea typeface="Times New Roman"/>
              <a:cs typeface="Times New Roman"/>
            </a:defRPr>
          </a:pPr>
          <a:endParaRPr lang="ru-RU"/>
        </a:p>
      </c:txPr>
    </c:legend>
    <c:plotVisOnly val="1"/>
    <c:dispBlanksAs val="gap"/>
    <c:showDLblsOverMax val="0"/>
  </c:chart>
  <c:spPr>
    <a:noFill/>
    <a:ln>
      <a:noFill/>
    </a:ln>
  </c:spPr>
  <c:txPr>
    <a:bodyPr/>
    <a:lstStyle/>
    <a:p>
      <a:pPr>
        <a:defRPr sz="1194" b="1" i="0" u="none" strike="noStrike" baseline="0">
          <a:solidFill>
            <a:srgbClr val="000000"/>
          </a:solidFill>
          <a:latin typeface="Times New Roman"/>
          <a:ea typeface="Times New Roman"/>
          <a:cs typeface="Times New Roman"/>
        </a:defRPr>
      </a:pPr>
      <a:endParaRPr lang="ru-RU"/>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p:cNvPr>
          <p:cNvSpPr>
            <a:spLocks noGrp="1"/>
          </p:cNvSpPr>
          <p:nvPr>
            <p:ph type="hdr" sz="quarter"/>
          </p:nvPr>
        </p:nvSpPr>
        <p:spPr>
          <a:xfrm>
            <a:off x="0" y="0"/>
            <a:ext cx="2946400" cy="495300"/>
          </a:xfrm>
          <a:prstGeom prst="rect">
            <a:avLst/>
          </a:prstGeom>
        </p:spPr>
        <p:txBody>
          <a:bodyPr vert="horz" lIns="90995" tIns="45497" rIns="90995" bIns="45497" rtlCol="0"/>
          <a:lstStyle>
            <a:lvl1pPr algn="l" eaLnBrk="1" fontAlgn="auto" hangingPunct="1">
              <a:spcBef>
                <a:spcPts val="0"/>
              </a:spcBef>
              <a:spcAft>
                <a:spcPts val="0"/>
              </a:spcAft>
              <a:defRPr sz="1200">
                <a:latin typeface="+mn-lt"/>
              </a:defRPr>
            </a:lvl1pPr>
          </a:lstStyle>
          <a:p>
            <a:pPr>
              <a:defRPr/>
            </a:pPr>
            <a:endParaRPr lang="ru-RU"/>
          </a:p>
        </p:txBody>
      </p:sp>
      <p:sp>
        <p:nvSpPr>
          <p:cNvPr id="3" name="Дата 2">
            <a:extLst/>
          </p:cNvPr>
          <p:cNvSpPr>
            <a:spLocks noGrp="1"/>
          </p:cNvSpPr>
          <p:nvPr>
            <p:ph type="dt" idx="1"/>
          </p:nvPr>
        </p:nvSpPr>
        <p:spPr>
          <a:xfrm>
            <a:off x="3849688" y="0"/>
            <a:ext cx="2946400" cy="495300"/>
          </a:xfrm>
          <a:prstGeom prst="rect">
            <a:avLst/>
          </a:prstGeom>
        </p:spPr>
        <p:txBody>
          <a:bodyPr vert="horz" lIns="90995" tIns="45497" rIns="90995" bIns="45497" rtlCol="0"/>
          <a:lstStyle>
            <a:lvl1pPr algn="r" eaLnBrk="1" fontAlgn="auto" hangingPunct="1">
              <a:spcBef>
                <a:spcPts val="0"/>
              </a:spcBef>
              <a:spcAft>
                <a:spcPts val="0"/>
              </a:spcAft>
              <a:defRPr sz="1200">
                <a:latin typeface="+mn-lt"/>
              </a:defRPr>
            </a:lvl1pPr>
          </a:lstStyle>
          <a:p>
            <a:pPr>
              <a:defRPr/>
            </a:pPr>
            <a:fld id="{D956D122-541A-41C9-9538-0F3BB6D7AC2F}" type="datetimeFigureOut">
              <a:rPr lang="ru-RU"/>
              <a:pPr>
                <a:defRPr/>
              </a:pPr>
              <a:t>06.06.2020</a:t>
            </a:fld>
            <a:endParaRPr lang="ru-RU"/>
          </a:p>
        </p:txBody>
      </p:sp>
      <p:sp>
        <p:nvSpPr>
          <p:cNvPr id="4" name="Образ слайда 3">
            <a:extLst/>
          </p:cNvPr>
          <p:cNvSpPr>
            <a:spLocks noGrp="1" noRot="1" noChangeAspect="1"/>
          </p:cNvSpPr>
          <p:nvPr>
            <p:ph type="sldImg" idx="2"/>
          </p:nvPr>
        </p:nvSpPr>
        <p:spPr>
          <a:xfrm>
            <a:off x="725488" y="741363"/>
            <a:ext cx="5346700" cy="3700462"/>
          </a:xfrm>
          <a:prstGeom prst="rect">
            <a:avLst/>
          </a:prstGeom>
          <a:noFill/>
          <a:ln w="12700">
            <a:solidFill>
              <a:prstClr val="black"/>
            </a:solidFill>
          </a:ln>
        </p:spPr>
        <p:txBody>
          <a:bodyPr vert="horz" lIns="90995" tIns="45497" rIns="90995" bIns="45497" rtlCol="0" anchor="ctr"/>
          <a:lstStyle/>
          <a:p>
            <a:pPr lvl="0"/>
            <a:endParaRPr lang="ru-RU" noProof="0"/>
          </a:p>
        </p:txBody>
      </p:sp>
      <p:sp>
        <p:nvSpPr>
          <p:cNvPr id="5" name="Заметки 4">
            <a:extLst/>
          </p:cNvPr>
          <p:cNvSpPr>
            <a:spLocks noGrp="1"/>
          </p:cNvSpPr>
          <p:nvPr>
            <p:ph type="body" sz="quarter" idx="3"/>
          </p:nvPr>
        </p:nvSpPr>
        <p:spPr>
          <a:xfrm>
            <a:off x="679450" y="4689475"/>
            <a:ext cx="5438775" cy="4441825"/>
          </a:xfrm>
          <a:prstGeom prst="rect">
            <a:avLst/>
          </a:prstGeom>
        </p:spPr>
        <p:txBody>
          <a:bodyPr vert="horz" lIns="90995" tIns="45497" rIns="90995" bIns="45497"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a:extLst/>
          </p:cNvPr>
          <p:cNvSpPr>
            <a:spLocks noGrp="1"/>
          </p:cNvSpPr>
          <p:nvPr>
            <p:ph type="ftr" sz="quarter" idx="4"/>
          </p:nvPr>
        </p:nvSpPr>
        <p:spPr>
          <a:xfrm>
            <a:off x="0" y="9375775"/>
            <a:ext cx="2946400" cy="495300"/>
          </a:xfrm>
          <a:prstGeom prst="rect">
            <a:avLst/>
          </a:prstGeom>
        </p:spPr>
        <p:txBody>
          <a:bodyPr vert="horz" lIns="90995" tIns="45497" rIns="90995" bIns="45497" rtlCol="0" anchor="b"/>
          <a:lstStyle>
            <a:lvl1pPr algn="l" eaLnBrk="1" fontAlgn="auto" hangingPunct="1">
              <a:spcBef>
                <a:spcPts val="0"/>
              </a:spcBef>
              <a:spcAft>
                <a:spcPts val="0"/>
              </a:spcAft>
              <a:defRPr sz="1200">
                <a:latin typeface="+mn-lt"/>
              </a:defRPr>
            </a:lvl1pPr>
          </a:lstStyle>
          <a:p>
            <a:pPr>
              <a:defRPr/>
            </a:pPr>
            <a:endParaRPr lang="ru-RU"/>
          </a:p>
        </p:txBody>
      </p:sp>
      <p:sp>
        <p:nvSpPr>
          <p:cNvPr id="7" name="Номер слайда 6">
            <a:extLst/>
          </p:cNvPr>
          <p:cNvSpPr>
            <a:spLocks noGrp="1"/>
          </p:cNvSpPr>
          <p:nvPr>
            <p:ph type="sldNum" sz="quarter" idx="5"/>
          </p:nvPr>
        </p:nvSpPr>
        <p:spPr>
          <a:xfrm>
            <a:off x="3849688" y="9375775"/>
            <a:ext cx="2946400" cy="495300"/>
          </a:xfrm>
          <a:prstGeom prst="rect">
            <a:avLst/>
          </a:prstGeom>
        </p:spPr>
        <p:txBody>
          <a:bodyPr vert="horz" wrap="square" lIns="90995" tIns="45497" rIns="90995" bIns="45497" numCol="1" anchor="b" anchorCtr="0" compatLnSpc="1">
            <a:prstTxWarp prst="textNoShape">
              <a:avLst/>
            </a:prstTxWarp>
          </a:bodyPr>
          <a:lstStyle>
            <a:lvl1pPr algn="r" eaLnBrk="1" hangingPunct="1">
              <a:defRPr sz="1200"/>
            </a:lvl1pPr>
          </a:lstStyle>
          <a:p>
            <a:pPr>
              <a:defRPr/>
            </a:pPr>
            <a:fld id="{84BB1B76-652C-4679-A43D-0E36C8B7E27C}" type="slidenum">
              <a:rPr lang="ru-RU" altLang="ru-RU"/>
              <a:pPr>
                <a:defRPr/>
              </a:pPr>
              <a:t>‹#›</a:t>
            </a:fld>
            <a:endParaRPr lang="ru-RU" altLang="ru-RU"/>
          </a:p>
        </p:txBody>
      </p:sp>
    </p:spTree>
    <p:extLst>
      <p:ext uri="{BB962C8B-B14F-4D97-AF65-F5344CB8AC3E}">
        <p14:creationId xmlns:p14="http://schemas.microsoft.com/office/powerpoint/2010/main" val="4227462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shamraev@bsu.edu.ru"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b="1" dirty="0" smtClean="0"/>
              <a:t>Региональная информационно-аналитическая система экологического мониторинга</a:t>
            </a:r>
            <a:endParaRPr lang="ru-RU" dirty="0" smtClean="0"/>
          </a:p>
          <a:p>
            <a:r>
              <a:rPr lang="ru-RU" dirty="0" err="1" smtClean="0"/>
              <a:t>Шамраев</a:t>
            </a:r>
            <a:r>
              <a:rPr lang="ru-RU" dirty="0" smtClean="0"/>
              <a:t> Анатолий Анатольевич</a:t>
            </a:r>
            <a:br>
              <a:rPr lang="ru-RU" dirty="0" smtClean="0"/>
            </a:br>
            <a:r>
              <a:rPr lang="ru-RU" dirty="0" smtClean="0"/>
              <a:t>к.т.н., доцент</a:t>
            </a:r>
            <a:br>
              <a:rPr lang="ru-RU" dirty="0" smtClean="0"/>
            </a:br>
            <a:r>
              <a:rPr lang="ru-RU" dirty="0" err="1" smtClean="0"/>
              <a:t>доцент</a:t>
            </a:r>
            <a:r>
              <a:rPr lang="ru-RU" dirty="0" smtClean="0"/>
              <a:t> кафедры информационных и робототехнических НИУ "</a:t>
            </a:r>
            <a:r>
              <a:rPr lang="ru-RU" dirty="0" err="1" smtClean="0"/>
              <a:t>БелГУ</a:t>
            </a:r>
            <a:r>
              <a:rPr lang="ru-RU" dirty="0" smtClean="0"/>
              <a:t>"</a:t>
            </a:r>
            <a:br>
              <a:rPr lang="ru-RU" dirty="0" smtClean="0"/>
            </a:br>
            <a:r>
              <a:rPr lang="ru-RU" dirty="0" smtClean="0"/>
              <a:t>e-</a:t>
            </a:r>
            <a:r>
              <a:rPr lang="ru-RU" dirty="0" err="1" smtClean="0"/>
              <a:t>mail</a:t>
            </a:r>
            <a:r>
              <a:rPr lang="ru-RU" dirty="0" smtClean="0"/>
              <a:t>: </a:t>
            </a:r>
            <a:r>
              <a:rPr lang="ru-RU" dirty="0" smtClean="0">
                <a:hlinkClick r:id="rId3"/>
              </a:rPr>
              <a:t>shamraev@bsu.edu.ru</a:t>
            </a:r>
            <a:endParaRPr lang="ru-RU" altLang="ru-RU" dirty="0" smtClean="0"/>
          </a:p>
        </p:txBody>
      </p:sp>
      <p:sp>
        <p:nvSpPr>
          <p:cNvPr id="922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57C52431-3FAE-4C5B-A9EF-EB8DE02052AE}" type="slidenum">
              <a:rPr lang="ru-RU" altLang="ru-RU" smtClean="0"/>
              <a:pPr/>
              <a:t>1</a:t>
            </a:fld>
            <a:endParaRPr lang="ru-RU" alt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dirty="0" smtClean="0"/>
              <a:t>Оксид углерода</a:t>
            </a:r>
            <a:endParaRPr lang="ru-RU" altLang="ru-RU" dirty="0" smtClean="0"/>
          </a:p>
        </p:txBody>
      </p:sp>
      <p:sp>
        <p:nvSpPr>
          <p:cNvPr id="112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F819348D-4BE9-4378-B3FC-55094CA3E469}" type="slidenum">
              <a:rPr lang="ru-RU" altLang="ru-RU" smtClean="0"/>
              <a:pPr/>
              <a:t>10</a:t>
            </a:fld>
            <a:endParaRPr lang="ru-RU" alt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dirty="0" smtClean="0"/>
              <a:t>Скорость ветра</a:t>
            </a:r>
            <a:endParaRPr lang="ru-RU" altLang="ru-RU" dirty="0" smtClean="0"/>
          </a:p>
        </p:txBody>
      </p:sp>
      <p:sp>
        <p:nvSpPr>
          <p:cNvPr id="112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F819348D-4BE9-4378-B3FC-55094CA3E469}" type="slidenum">
              <a:rPr lang="ru-RU" altLang="ru-RU" smtClean="0"/>
              <a:pPr/>
              <a:t>11</a:t>
            </a:fld>
            <a:endParaRPr lang="ru-RU" alt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sz="1200" kern="1200" dirty="0" smtClean="0">
                <a:solidFill>
                  <a:schemeClr val="tx1"/>
                </a:solidFill>
                <a:effectLst/>
                <a:latin typeface="+mn-lt"/>
                <a:ea typeface="+mn-ea"/>
                <a:cs typeface="+mn-cs"/>
              </a:rPr>
              <a:t>Основными источниками загрязнения атмосферы на территории Белгородской области являются предприятия железорудной и металлургической промышленности, промышленности строительных материалов, в том числе: </a:t>
            </a:r>
          </a:p>
          <a:p>
            <a:r>
              <a:rPr lang="ru-RU" sz="1200" kern="1200" dirty="0" smtClean="0">
                <a:solidFill>
                  <a:schemeClr val="tx1"/>
                </a:solidFill>
                <a:effectLst/>
                <a:latin typeface="+mn-lt"/>
                <a:ea typeface="+mn-ea"/>
                <a:cs typeface="+mn-cs"/>
              </a:rPr>
              <a:t>- ОАО «Оскольский электрометаллургический комбинат» - (37 – 47 тыс. тонн/год);</a:t>
            </a:r>
          </a:p>
          <a:p>
            <a:r>
              <a:rPr lang="ru-RU" sz="1200" kern="1200" dirty="0" smtClean="0">
                <a:solidFill>
                  <a:schemeClr val="tx1"/>
                </a:solidFill>
                <a:effectLst/>
                <a:latin typeface="+mn-lt"/>
                <a:ea typeface="+mn-ea"/>
                <a:cs typeface="+mn-cs"/>
              </a:rPr>
              <a:t>- ОАО «Стойленский горно-обогатительный комбинат» - (13 –15 тыс. тонн/год), </a:t>
            </a:r>
          </a:p>
          <a:p>
            <a:r>
              <a:rPr lang="ru-RU" sz="1200" kern="1200" dirty="0" smtClean="0">
                <a:solidFill>
                  <a:schemeClr val="tx1"/>
                </a:solidFill>
                <a:effectLst/>
                <a:latin typeface="+mn-lt"/>
                <a:ea typeface="+mn-ea"/>
                <a:cs typeface="+mn-cs"/>
              </a:rPr>
              <a:t>- ОАО «Лебединский горно-обогатительный комбинат» - (19 – 23 тыс. тонн/год).</a:t>
            </a:r>
          </a:p>
          <a:p>
            <a:endParaRPr lang="ru-RU" altLang="ru-RU" dirty="0" smtClean="0"/>
          </a:p>
        </p:txBody>
      </p:sp>
      <p:sp>
        <p:nvSpPr>
          <p:cNvPr id="112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F819348D-4BE9-4378-B3FC-55094CA3E469}" type="slidenum">
              <a:rPr lang="ru-RU" altLang="ru-RU" smtClean="0"/>
              <a:pPr/>
              <a:t>12</a:t>
            </a:fld>
            <a:endParaRPr lang="ru-RU" alt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sz="1200" kern="1200" dirty="0" smtClean="0">
                <a:solidFill>
                  <a:schemeClr val="tx1"/>
                </a:solidFill>
                <a:effectLst/>
                <a:latin typeface="+mn-lt"/>
                <a:ea typeface="+mn-ea"/>
                <a:cs typeface="+mn-cs"/>
              </a:rPr>
              <a:t>Анализ полученных результатов исследований ФБУЗ «Центр гигиены и эпидемиологии в Белгородской области» (далее – Центр) свидетельствует об увеличении в 2018 году по сравнению с 2017 годом общего количества проб с превышением предельно допустимых концентраций (ПДК) загрязняющих веществ в воздухе городских поселений с 0,3 % до 1,1 % в целом. При этом отмечался снижение доли проб с превышением ПДК - по </a:t>
            </a:r>
            <a:r>
              <a:rPr lang="ru-RU" sz="1200" kern="1200" dirty="0" err="1" smtClean="0">
                <a:solidFill>
                  <a:schemeClr val="tx1"/>
                </a:solidFill>
                <a:effectLst/>
                <a:latin typeface="+mn-lt"/>
                <a:ea typeface="+mn-ea"/>
                <a:cs typeface="+mn-cs"/>
              </a:rPr>
              <a:t>дигидросульфиду</a:t>
            </a:r>
            <a:r>
              <a:rPr lang="ru-RU" sz="1200" kern="1200" dirty="0" smtClean="0">
                <a:solidFill>
                  <a:schemeClr val="tx1"/>
                </a:solidFill>
                <a:effectLst/>
                <a:latin typeface="+mn-lt"/>
                <a:ea typeface="+mn-ea"/>
                <a:cs typeface="+mn-cs"/>
              </a:rPr>
              <a:t> с 1,6% до 0%, аммиаку с 1,3% до 0, углеводородам с 2,1 до 0%,   Увеличение общего количества проб с превышением предельно допустимых концентраций (ПДК) загрязняющих веществ в воздухе городских поселений связано с ростом  числа положительных проб по углерода оксиду с 0,6% в 2017 году до 7,9% в 2018 году.</a:t>
            </a:r>
          </a:p>
          <a:p>
            <a:r>
              <a:rPr lang="ru-RU" sz="1200" kern="1200" dirty="0" smtClean="0">
                <a:solidFill>
                  <a:schemeClr val="tx1"/>
                </a:solidFill>
                <a:effectLst/>
                <a:latin typeface="+mn-lt"/>
                <a:ea typeface="+mn-ea"/>
                <a:cs typeface="+mn-cs"/>
              </a:rPr>
              <a:t>Анализ полученных результатов исследований воздуха сельских поселений по данным Центра свидетельствует о снижении в 2018 году по сравнению с 2017 годом общего количества проб с превышением предельно допустимых концентраций (ПДК) загрязняющих веществ в воздухе сельских поселений с 2,3 % до 0,6 %, в том числе проб с превышением ПДК: по </a:t>
            </a:r>
            <a:r>
              <a:rPr lang="ru-RU" sz="1200" kern="1200" dirty="0" err="1" smtClean="0">
                <a:solidFill>
                  <a:schemeClr val="tx1"/>
                </a:solidFill>
                <a:effectLst/>
                <a:latin typeface="+mn-lt"/>
                <a:ea typeface="+mn-ea"/>
                <a:cs typeface="+mn-cs"/>
              </a:rPr>
              <a:t>дигидросульфиду</a:t>
            </a:r>
            <a:r>
              <a:rPr lang="ru-RU" sz="1200" kern="1200" dirty="0" smtClean="0">
                <a:solidFill>
                  <a:schemeClr val="tx1"/>
                </a:solidFill>
                <a:effectLst/>
                <a:latin typeface="+mn-lt"/>
                <a:ea typeface="+mn-ea"/>
                <a:cs typeface="+mn-cs"/>
              </a:rPr>
              <a:t> с 1,4% до 0,7%, углерода оксиду с 1,7% до 1,2%, диоксиду азота с 0,9% до 0,1%, аммиаку с 7,1% до 0,2%, углеводородам с 3,1% до 0,6%, прочим веществам - с 0,9% до 0 и увеличении проб с превышением ПДК: по взвешенным веществам - с 0,4 % до 1,5%, </a:t>
            </a:r>
            <a:r>
              <a:rPr lang="ru-RU" sz="1200" kern="1200" dirty="0" err="1" smtClean="0">
                <a:solidFill>
                  <a:schemeClr val="tx1"/>
                </a:solidFill>
                <a:effectLst/>
                <a:latin typeface="+mn-lt"/>
                <a:ea typeface="+mn-ea"/>
                <a:cs typeface="+mn-cs"/>
              </a:rPr>
              <a:t>гидроксибензолу</a:t>
            </a:r>
            <a:r>
              <a:rPr lang="ru-RU" sz="1200" kern="1200" dirty="0" smtClean="0">
                <a:solidFill>
                  <a:schemeClr val="tx1"/>
                </a:solidFill>
                <a:effectLst/>
                <a:latin typeface="+mn-lt"/>
                <a:ea typeface="+mn-ea"/>
                <a:cs typeface="+mn-cs"/>
              </a:rPr>
              <a:t> с 0 до 4,3%, аминам с 0 до 2,9%.</a:t>
            </a:r>
          </a:p>
          <a:p>
            <a:r>
              <a:rPr lang="ru-RU" sz="1200" kern="1200" dirty="0" smtClean="0">
                <a:solidFill>
                  <a:schemeClr val="tx1"/>
                </a:solidFill>
                <a:effectLst/>
                <a:latin typeface="+mn-lt"/>
                <a:ea typeface="+mn-ea"/>
                <a:cs typeface="+mn-cs"/>
              </a:rPr>
              <a:t>Превышений ПДК более чем в 5 раз за анализируемый период с 2016 по 2018 гг. по данным Центра не зарегистрировано.</a:t>
            </a:r>
          </a:p>
          <a:p>
            <a:r>
              <a:rPr lang="ru-RU" sz="1200" kern="1200" dirty="0" smtClean="0">
                <a:solidFill>
                  <a:schemeClr val="tx1"/>
                </a:solidFill>
                <a:effectLst/>
                <a:latin typeface="+mn-lt"/>
                <a:ea typeface="+mn-ea"/>
                <a:cs typeface="+mn-cs"/>
              </a:rPr>
              <a:t>Превышения предельно допустимых среднесуточных концентраций (</a:t>
            </a:r>
            <a:r>
              <a:rPr lang="ru-RU" sz="1200" kern="1200" dirty="0" err="1" smtClean="0">
                <a:solidFill>
                  <a:schemeClr val="tx1"/>
                </a:solidFill>
                <a:effectLst/>
                <a:latin typeface="+mn-lt"/>
                <a:ea typeface="+mn-ea"/>
                <a:cs typeface="+mn-cs"/>
              </a:rPr>
              <a:t>ПДКсс</a:t>
            </a:r>
            <a:r>
              <a:rPr lang="ru-RU" sz="1200" kern="1200" dirty="0" smtClean="0">
                <a:solidFill>
                  <a:schemeClr val="tx1"/>
                </a:solidFill>
                <a:effectLst/>
                <a:latin typeface="+mn-lt"/>
                <a:ea typeface="+mn-ea"/>
                <a:cs typeface="+mn-cs"/>
              </a:rPr>
              <a:t>) двуокиси азота более 5,1 раза на стационарных постах Росгидромета за анализируемый период с 2016 по 2018 гг. также не регистрировались, доля проб с превышением </a:t>
            </a:r>
            <a:r>
              <a:rPr lang="ru-RU" sz="1200" kern="1200" dirty="0" err="1" smtClean="0">
                <a:solidFill>
                  <a:schemeClr val="tx1"/>
                </a:solidFill>
                <a:effectLst/>
                <a:latin typeface="+mn-lt"/>
                <a:ea typeface="+mn-ea"/>
                <a:cs typeface="+mn-cs"/>
              </a:rPr>
              <a:t>ПДКсс</a:t>
            </a:r>
            <a:r>
              <a:rPr lang="ru-RU" sz="1200" kern="1200" dirty="0" smtClean="0">
                <a:solidFill>
                  <a:schemeClr val="tx1"/>
                </a:solidFill>
                <a:effectLst/>
                <a:latin typeface="+mn-lt"/>
                <a:ea typeface="+mn-ea"/>
                <a:cs typeface="+mn-cs"/>
              </a:rPr>
              <a:t> от 1,1 до 2 раз снизилась</a:t>
            </a:r>
            <a:r>
              <a:rPr lang="ru-RU" sz="1200" b="1"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с 5,4% в 2017 году до 0 в 2018 г.</a:t>
            </a:r>
          </a:p>
          <a:p>
            <a:endParaRPr lang="ru-RU" altLang="ru-RU" sz="1200" kern="1200" dirty="0" smtClean="0">
              <a:solidFill>
                <a:schemeClr val="tx1"/>
              </a:solidFill>
              <a:effectLst/>
              <a:latin typeface="+mn-lt"/>
              <a:ea typeface="+mn-ea"/>
              <a:cs typeface="+mn-cs"/>
            </a:endParaRPr>
          </a:p>
        </p:txBody>
      </p:sp>
      <p:sp>
        <p:nvSpPr>
          <p:cNvPr id="112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F819348D-4BE9-4378-B3FC-55094CA3E469}" type="slidenum">
              <a:rPr lang="ru-RU" altLang="ru-RU" smtClean="0"/>
              <a:pPr/>
              <a:t>13</a:t>
            </a:fld>
            <a:endParaRPr lang="ru-RU" alt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Причиной не соответствия качества воздуха гигиеническим нормативам в городах в 2018 году являлся оксид углерода (все 44 пробы зарегистрированы в г. Белгороде), что обусловлено ростом количества автотранспорта и целенаправленным проведением исследований в жилой застройке, находящейся в зоне влияния автомагистралей. Как следствие прекращения эксплуатации полей фильтрации АО «БЗЛК «</a:t>
            </a:r>
            <a:r>
              <a:rPr lang="ru-RU" sz="1200" kern="1200" dirty="0" err="1" smtClean="0">
                <a:solidFill>
                  <a:schemeClr val="tx1"/>
                </a:solidFill>
                <a:effectLst/>
                <a:latin typeface="+mn-lt"/>
                <a:ea typeface="+mn-ea"/>
                <a:cs typeface="+mn-cs"/>
              </a:rPr>
              <a:t>Цитробел</a:t>
            </a:r>
            <a:r>
              <a:rPr lang="ru-RU" sz="1200" kern="1200" dirty="0" smtClean="0">
                <a:solidFill>
                  <a:schemeClr val="tx1"/>
                </a:solidFill>
                <a:effectLst/>
                <a:latin typeface="+mn-lt"/>
                <a:ea typeface="+mn-ea"/>
                <a:cs typeface="+mn-cs"/>
              </a:rPr>
              <a:t>» отсутствовали превышения ПДК аммиака и сероводорода. </a:t>
            </a:r>
          </a:p>
          <a:p>
            <a:r>
              <a:rPr lang="ru-RU" sz="1200" kern="1200" dirty="0" smtClean="0">
                <a:solidFill>
                  <a:schemeClr val="tx1"/>
                </a:solidFill>
                <a:effectLst/>
                <a:latin typeface="+mn-lt"/>
                <a:ea typeface="+mn-ea"/>
                <a:cs typeface="+mn-cs"/>
              </a:rPr>
              <a:t>В воздухе сельских поселений регистрировались превышения ПДК взвешенных веществ, углерода оксида, аммиака, сероводорода, аминов. Как правило, источниками загрязнения являлись сельхозпредприятия. </a:t>
            </a:r>
          </a:p>
          <a:p>
            <a:r>
              <a:rPr lang="ru-RU" sz="1200" kern="1200" dirty="0" smtClean="0">
                <a:solidFill>
                  <a:schemeClr val="tx1"/>
                </a:solidFill>
                <a:effectLst/>
                <a:latin typeface="+mn-lt"/>
                <a:ea typeface="+mn-ea"/>
                <a:cs typeface="+mn-cs"/>
              </a:rPr>
              <a:t>С целью снижения негативного влияния предприятий и иных объектов на условия проживания ведется работа по проектированию и установлению санитарно-защитных зон (СЗЗ). За анализируемый период число объектов, имеющих проекты СЗЗ, возросло с 3114 до 3611. В течение 2018 года Управлением </a:t>
            </a:r>
            <a:r>
              <a:rPr lang="ru-RU" sz="1200" kern="1200" dirty="0" err="1" smtClean="0">
                <a:solidFill>
                  <a:schemeClr val="tx1"/>
                </a:solidFill>
                <a:effectLst/>
                <a:latin typeface="+mn-lt"/>
                <a:ea typeface="+mn-ea"/>
                <a:cs typeface="+mn-cs"/>
              </a:rPr>
              <a:t>Роспотребнадзора</a:t>
            </a:r>
            <a:r>
              <a:rPr lang="ru-RU" sz="1200" kern="1200" dirty="0" smtClean="0">
                <a:solidFill>
                  <a:schemeClr val="tx1"/>
                </a:solidFill>
                <a:effectLst/>
                <a:latin typeface="+mn-lt"/>
                <a:ea typeface="+mn-ea"/>
                <a:cs typeface="+mn-cs"/>
              </a:rPr>
              <a:t> по Белгородской области выданы 663 санитарно-эпидемиологические заключения по проектам СЗЗ (из них 2 отрицательных), в том числе для передающих радиотехнических объектов – 552 заключения. </a:t>
            </a:r>
          </a:p>
          <a:p>
            <a:r>
              <a:rPr lang="ru-RU" sz="1200" kern="1200" dirty="0" smtClean="0">
                <a:solidFill>
                  <a:schemeClr val="tx1"/>
                </a:solidFill>
                <a:effectLst/>
                <a:latin typeface="+mn-lt"/>
                <a:ea typeface="+mn-ea"/>
                <a:cs typeface="+mn-cs"/>
              </a:rPr>
              <a:t>За 2016 – 2018 годы Решения (Постановления) по установлению СЗЗ приняты для 49 объектов, что позволило исключить из числа подверженных негативному влиянию предприятий около 3,5 тыс. человек. По итогам 2018 года в границах СЗЗ проживало 44865 человек или 2,9 % населения области.</a:t>
            </a:r>
            <a:endParaRPr lang="ru-RU" dirty="0"/>
          </a:p>
        </p:txBody>
      </p:sp>
      <p:sp>
        <p:nvSpPr>
          <p:cNvPr id="4" name="Номер слайда 3"/>
          <p:cNvSpPr>
            <a:spLocks noGrp="1"/>
          </p:cNvSpPr>
          <p:nvPr>
            <p:ph type="sldNum" sz="quarter" idx="10"/>
          </p:nvPr>
        </p:nvSpPr>
        <p:spPr/>
        <p:txBody>
          <a:bodyPr/>
          <a:lstStyle/>
          <a:p>
            <a:pPr>
              <a:defRPr/>
            </a:pPr>
            <a:fld id="{84BB1B76-652C-4679-A43D-0E36C8B7E27C}" type="slidenum">
              <a:rPr lang="ru-RU" altLang="ru-RU" smtClean="0"/>
              <a:pPr>
                <a:defRPr/>
              </a:pPr>
              <a:t>14</a:t>
            </a:fld>
            <a:endParaRPr lang="ru-RU" altLang="ru-RU"/>
          </a:p>
        </p:txBody>
      </p:sp>
    </p:spTree>
    <p:extLst>
      <p:ext uri="{BB962C8B-B14F-4D97-AF65-F5344CB8AC3E}">
        <p14:creationId xmlns:p14="http://schemas.microsoft.com/office/powerpoint/2010/main" val="2534953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dirty="0" smtClean="0"/>
              <a:t>Информационно-аналитическая система экологического мониторинга (ИАСЭМ) предназначена для непрерывного наблюдения за состоянием окружающей природной среды (ОПС) на обширной территории  и представляет собой интернет-ориентированную многоуровневую автоматическую систему реального времени (АСРВ). ИАСЭМ состоит из аппаратно-технического комплекса (АТК), работа которого обеспечивается оперативным и  обслуживающим персоналом, и программного обеспечения. АПК имеет человеко-машинный интерфейс, предназначенный для взаимодействия персонала с системой.</a:t>
            </a:r>
          </a:p>
          <a:p>
            <a:r>
              <a:rPr lang="ru-RU" altLang="ru-RU" b="1" dirty="0" smtClean="0"/>
              <a:t>Подсистема сбора и накопления данных</a:t>
            </a:r>
            <a:r>
              <a:rPr lang="ru-RU" altLang="ru-RU" dirty="0" smtClean="0"/>
              <a:t> представляет собой набор однотипных автоматизированных постов экологического мониторинга и предназначена для измерения концентрации вредных веществ в атмосферном воздухе, контроля метеорологических параметров, уровня солнечной радиации, ионизирующего излучения и т.д. </a:t>
            </a:r>
          </a:p>
          <a:p>
            <a:r>
              <a:rPr lang="ru-RU" altLang="ru-RU" dirty="0" smtClean="0"/>
              <a:t>Автоматизированные посты применяются при жестких условиях эксплуатации – на территории технологических объектов и открытой местности, при размещении на столбах и т.д., а также на оборудованных стационарных постах контроля, при размещении в павильонах и т.п., где условия окружающей среды могут поддерживаться искусственно. </a:t>
            </a:r>
          </a:p>
          <a:p>
            <a:r>
              <a:rPr lang="ru-RU" altLang="ru-RU" dirty="0" smtClean="0"/>
              <a:t>Типовой автоматизированный пост экологического мониторинга предназначен для обеспечения непрерывного мониторинга параметров атмосферного воздуха в определенной точке контроля с передачей первичной информации на сервер ИАСЭМ. </a:t>
            </a:r>
          </a:p>
          <a:p>
            <a:r>
              <a:rPr lang="ru-RU" altLang="ru-RU" dirty="0" smtClean="0"/>
              <a:t>В соответствии с реализуемыми функциями, аппаратно-программные средства автоматизированного поста структурно скомпонованы из следующих функциональных подсистем:</a:t>
            </a:r>
          </a:p>
          <a:p>
            <a:r>
              <a:rPr lang="ru-RU" altLang="ru-RU" dirty="0" smtClean="0"/>
              <a:t>- подсистема контроля показателей окружающей среды;</a:t>
            </a:r>
          </a:p>
          <a:p>
            <a:r>
              <a:rPr lang="ru-RU" altLang="ru-RU" dirty="0" smtClean="0"/>
              <a:t>- подсистема первичной обработки информации;</a:t>
            </a:r>
          </a:p>
          <a:p>
            <a:r>
              <a:rPr lang="ru-RU" altLang="ru-RU" dirty="0" smtClean="0"/>
              <a:t>- подсистема передачи информации на сервер диспетчерского пункта;</a:t>
            </a:r>
          </a:p>
          <a:p>
            <a:r>
              <a:rPr lang="ru-RU" altLang="ru-RU" dirty="0" smtClean="0"/>
              <a:t>- подсистема протоколирования особых ситуаций.</a:t>
            </a:r>
          </a:p>
          <a:p>
            <a:r>
              <a:rPr lang="ru-RU" altLang="ru-RU" dirty="0" smtClean="0"/>
              <a:t>Результатами работы подсистемы первичной обработки информации является формирование пакетов данных для передачи на сервер. Пакеты данных формируются в файловой структуре контроллера и сохраняются там до получения подтверждения об успешной передаче их на сервер. Максимальный интервал хранения пакетов составляет одни сутки. Каждый пакет содержит данные за десятиминутный интервал. Это позволяет уменьшить требуемое число сеансов </a:t>
            </a:r>
            <a:r>
              <a:rPr lang="en-US" altLang="ru-RU" dirty="0" smtClean="0"/>
              <a:t>GSM</a:t>
            </a:r>
            <a:r>
              <a:rPr lang="ru-RU" altLang="ru-RU" dirty="0" smtClean="0"/>
              <a:t> передач. Передачу данных осуществляет подсистема передачи информации.</a:t>
            </a:r>
          </a:p>
          <a:p>
            <a:r>
              <a:rPr lang="ru-RU" altLang="ru-RU" dirty="0" smtClean="0"/>
              <a:t>В подсистеме протоколирования отслеживаются особые ситуации, идентифицирующие события, являющиеся признаком нарушений выполнения одной из функций средств автоматизированного поста или ситуации вмешательства в работу системы.</a:t>
            </a:r>
          </a:p>
          <a:p>
            <a:r>
              <a:rPr lang="ru-RU" altLang="ru-RU" dirty="0" smtClean="0"/>
              <a:t>Подсистема передачи информации может функционировать в двух режимах:</a:t>
            </a:r>
          </a:p>
          <a:p>
            <a:r>
              <a:rPr lang="ru-RU" altLang="ru-RU" dirty="0" smtClean="0"/>
              <a:t>- удаленная передача информации на сервер;</a:t>
            </a:r>
          </a:p>
          <a:p>
            <a:r>
              <a:rPr lang="ru-RU" altLang="ru-RU" dirty="0" smtClean="0"/>
              <a:t>- локальный съем информации с последующей передачей ее на сервер.</a:t>
            </a:r>
          </a:p>
          <a:p>
            <a:r>
              <a:rPr lang="ru-RU" altLang="ru-RU" dirty="0" smtClean="0"/>
              <a:t>Подсистема контроля показателей окружающей среды может вести измерения концентраций вредных веществ и </a:t>
            </a:r>
            <a:r>
              <a:rPr lang="ru-RU" altLang="ru-RU" dirty="0" err="1" smtClean="0"/>
              <a:t>метеопоказателей</a:t>
            </a:r>
            <a:r>
              <a:rPr lang="ru-RU" altLang="ru-RU" dirty="0" smtClean="0"/>
              <a:t>. </a:t>
            </a:r>
          </a:p>
          <a:p>
            <a:r>
              <a:rPr lang="ru-RU" altLang="ru-RU" b="1" dirty="0" smtClean="0"/>
              <a:t>Подсистема начальной обработки</a:t>
            </a:r>
            <a:r>
              <a:rPr lang="ru-RU" altLang="ru-RU" dirty="0" smtClean="0"/>
              <a:t> предназначена для предварительной обработки информации, поступающей с подсистемы сбора и накопления данных. Данная подсистема позволяет осуществлять контроль передачи данных, как на физическом, так и логическом уровне, в том числе с использованием хеш-функций. Данная подсистема может осуществлять первичные преобразования с целью получения достоверных данных, приводить единицы измерения в соответствии с международными стандартами и т.д.</a:t>
            </a:r>
          </a:p>
          <a:p>
            <a:r>
              <a:rPr lang="ru-RU" altLang="ru-RU" b="1" dirty="0" smtClean="0"/>
              <a:t>Локальное хранилище данных (</a:t>
            </a:r>
            <a:r>
              <a:rPr lang="en-US" altLang="ru-RU" b="1" dirty="0" smtClean="0"/>
              <a:t>LDC</a:t>
            </a:r>
            <a:r>
              <a:rPr lang="ru-RU" altLang="ru-RU" b="1" dirty="0" smtClean="0"/>
              <a:t>)</a:t>
            </a:r>
            <a:r>
              <a:rPr lang="ru-RU" altLang="ru-RU" dirty="0" smtClean="0"/>
              <a:t> представляет собой пространственную базу данных и предназначено для сохранения наблюдений за состоянием ОПС. Вся информация сохраняется в первичном виде, без каких-либо дополнительных преобразований. При разработке </a:t>
            </a:r>
            <a:r>
              <a:rPr lang="en-US" altLang="ru-RU" dirty="0" smtClean="0"/>
              <a:t>LDC </a:t>
            </a:r>
            <a:r>
              <a:rPr lang="ru-RU" altLang="ru-RU" dirty="0" smtClean="0"/>
              <a:t>заложены возможности сохранения произвольной информации о состоянии ОПС в режиме реального времени, поступающей от подсистемы начальной обработки. В подсистеме также обеспечивается привязка указанной информации к географическим координатам объектов.</a:t>
            </a:r>
          </a:p>
          <a:p>
            <a:r>
              <a:rPr lang="ru-RU" altLang="ru-RU" b="1" dirty="0" smtClean="0"/>
              <a:t>Подсистема последующей обработки и интерпретации данных</a:t>
            </a:r>
            <a:r>
              <a:rPr lang="ru-RU" altLang="ru-RU" dirty="0" smtClean="0"/>
              <a:t> представляет собой программный блок, в котором сосредоточена большая часть выполняемых функций ИАСЭМ. В основе алгоритмов работы данной подсистемы могут использоваться информационные, математические, алгоритмические методы. При помощи подсистемы может осуществляться определение опасных ситуаций, поддержка принятия решений в области экологической безопасности.</a:t>
            </a:r>
          </a:p>
          <a:p>
            <a:r>
              <a:rPr lang="ru-RU" altLang="ru-RU" b="1" dirty="0" smtClean="0"/>
              <a:t>Глобальное хранилище данных (</a:t>
            </a:r>
            <a:r>
              <a:rPr lang="en-US" altLang="ru-RU" b="1" dirty="0" smtClean="0"/>
              <a:t>GDC</a:t>
            </a:r>
            <a:r>
              <a:rPr lang="ru-RU" altLang="ru-RU" b="1" dirty="0" smtClean="0"/>
              <a:t>)</a:t>
            </a:r>
            <a:r>
              <a:rPr lang="ru-RU" altLang="ru-RU" dirty="0" smtClean="0"/>
              <a:t> аккумулирует и обобщает информацию, поступающую от объектов локального уровня. База данных </a:t>
            </a:r>
            <a:r>
              <a:rPr lang="en-US" altLang="ru-RU" dirty="0" smtClean="0"/>
              <a:t>GDC</a:t>
            </a:r>
            <a:r>
              <a:rPr lang="ru-RU" altLang="ru-RU" dirty="0" smtClean="0"/>
              <a:t> является распределенной и использует современные технологии накопления и репликации информации, что позволяет восстановить информацию в случае возникновения непредвиденных сбоев или аварийных ситуаций. В зависимости от функциональности системы GDC может принимать данные в заархивированном или обобщенном виде. Примером обобщения данных является осреднение информации. Ввиду большого количества информации для организации сервера базы данных GDC может использоваться </a:t>
            </a:r>
            <a:r>
              <a:rPr lang="ru-RU" altLang="ru-RU" dirty="0" err="1" smtClean="0"/>
              <a:t>MySQL</a:t>
            </a:r>
            <a:r>
              <a:rPr lang="ru-RU" altLang="ru-RU" dirty="0" smtClean="0"/>
              <a:t> или </a:t>
            </a:r>
            <a:r>
              <a:rPr lang="ru-RU" altLang="ru-RU" dirty="0" err="1" smtClean="0"/>
              <a:t>PostgreSQL</a:t>
            </a:r>
            <a:r>
              <a:rPr lang="ru-RU" altLang="ru-RU" dirty="0" smtClean="0"/>
              <a:t>.</a:t>
            </a:r>
          </a:p>
          <a:p>
            <a:r>
              <a:rPr lang="ru-RU" altLang="ru-RU" b="1" dirty="0" smtClean="0"/>
              <a:t>Подсистема передачи данных</a:t>
            </a:r>
            <a:r>
              <a:rPr lang="ru-RU" altLang="ru-RU" dirty="0" smtClean="0"/>
              <a:t> предназначена для передачи данных в GDC и может быть реализована в виде программного модуля. Передача информации может осуществляться по протоколам HTTP, </a:t>
            </a:r>
            <a:r>
              <a:rPr lang="en-US" altLang="ru-RU" dirty="0" smtClean="0"/>
              <a:t>TCP</a:t>
            </a:r>
            <a:r>
              <a:rPr lang="ru-RU" altLang="ru-RU" dirty="0" smtClean="0"/>
              <a:t>/</a:t>
            </a:r>
            <a:r>
              <a:rPr lang="en-US" altLang="ru-RU" dirty="0" smtClean="0"/>
              <a:t>IP</a:t>
            </a:r>
            <a:r>
              <a:rPr lang="ru-RU" altLang="ru-RU" dirty="0" smtClean="0"/>
              <a:t>. Данные могут передаваться в бинарном или XML формате. Указанная подсистема может проводить обобщение данных при отправке данных в GDC. Подсистема может также включать встроенные средства резервного копирования.</a:t>
            </a:r>
          </a:p>
          <a:p>
            <a:r>
              <a:rPr lang="ru-RU" altLang="ru-RU" b="1" dirty="0" smtClean="0"/>
              <a:t>Подсистема предоставления информации оперативному персоналу</a:t>
            </a:r>
            <a:r>
              <a:rPr lang="ru-RU" altLang="ru-RU" dirty="0" smtClean="0"/>
              <a:t> служит для визуального отображения информации, полученной в результате анализа в подсистеме обработки. Указанная информация может предоставляться в виде:</a:t>
            </a:r>
          </a:p>
          <a:p>
            <a:r>
              <a:rPr lang="ru-RU" altLang="ru-RU" dirty="0" smtClean="0"/>
              <a:t>- отчетов о состоянии ОПС;</a:t>
            </a:r>
          </a:p>
          <a:p>
            <a:r>
              <a:rPr lang="uk-UA" altLang="ru-RU" dirty="0" smtClean="0"/>
              <a:t>- </a:t>
            </a:r>
            <a:r>
              <a:rPr lang="uk-UA" altLang="ru-RU" dirty="0" err="1" smtClean="0"/>
              <a:t>тематических</a:t>
            </a:r>
            <a:r>
              <a:rPr lang="uk-UA" altLang="ru-RU" dirty="0" smtClean="0"/>
              <a:t> </a:t>
            </a:r>
            <a:r>
              <a:rPr lang="ru-RU" altLang="ru-RU" dirty="0" smtClean="0"/>
              <a:t>карт и карт состояния ОПС. Перечень параметров определяется на этапе разработки технического задания; </a:t>
            </a:r>
          </a:p>
          <a:p>
            <a:r>
              <a:rPr lang="ru-RU" altLang="ru-RU" dirty="0" smtClean="0"/>
              <a:t>- графиков наблюдаемых параметров системы, представленных в виде временных рядов.</a:t>
            </a:r>
          </a:p>
          <a:p>
            <a:r>
              <a:rPr lang="ru-RU" altLang="ru-RU" dirty="0" smtClean="0"/>
              <a:t>В геоинформационной системе могут быть реализованы следующие геоинформационные слои: топографическая основа; водные объекты (реки, водохранилища, пруды); гидрологические скважины; подтапливаемые территории; тектонические нарушения; зеленые насаждения (леса, сады, урочища); места складирования отходов; промышленные территории, цеха, объекты и склады; точки сброса сточных вод; посты, створы, точки и участки мониторинга атмосферного воздуха, поверхностных и подземных вод и т.д.; горизонтали; адресные планы близлежащих населенных пунктов и т.д. </a:t>
            </a:r>
          </a:p>
          <a:p>
            <a:r>
              <a:rPr lang="ru-RU" altLang="ru-RU" b="1" dirty="0" smtClean="0"/>
              <a:t>Подсистема автоматического оповещения</a:t>
            </a:r>
            <a:r>
              <a:rPr lang="ru-RU" altLang="ru-RU" dirty="0" smtClean="0"/>
              <a:t> предназначена для экстренного оповещения оперативного персонала в случае возникновения опасных ситуаций, связанных с резким изменением контролируемых характеристик и параметров. Примером опасного события может быть резкое повышение определенного наблюдаемого значения (например, концентрации вредного вещества) и выход его за пределы установленных норм. Данная подсистема может быть оснащена как сигнализацией для оперативного персонала, а также выдачей сообщения на мобильный телефон или электронную почту.</a:t>
            </a:r>
          </a:p>
          <a:p>
            <a:r>
              <a:rPr lang="ru-RU" altLang="ru-RU" b="1" dirty="0" smtClean="0"/>
              <a:t>Подсистема архивирования и сохранения информации</a:t>
            </a:r>
            <a:r>
              <a:rPr lang="ru-RU" altLang="ru-RU" dirty="0" smtClean="0"/>
              <a:t> предназначена для автоматического архивирования собранной информации. Параметры архивирования (например, актуальность информации) могут задаваться оператором в широких пределах. Данная подсистема может использовать как бесплатные, так и коммерческие форматы сжатия информации.</a:t>
            </a:r>
          </a:p>
          <a:p>
            <a:r>
              <a:rPr lang="ru-RU" altLang="ru-RU" b="1" dirty="0" smtClean="0"/>
              <a:t>Подсистема защиты информации </a:t>
            </a:r>
            <a:r>
              <a:rPr lang="ru-RU" altLang="ru-RU" dirty="0" smtClean="0"/>
              <a:t>предназначена для защиты информации от нелегального доступа, шифрования информации (в случае необходимости) и управления доступом к ресурсам системы в зависимости от распределения прав доступа.</a:t>
            </a:r>
          </a:p>
          <a:p>
            <a:r>
              <a:rPr lang="ru-RU" altLang="ru-RU" b="1" dirty="0" smtClean="0"/>
              <a:t>Подсистема противоаварийной защиты</a:t>
            </a:r>
            <a:r>
              <a:rPr lang="ru-RU" altLang="ru-RU" dirty="0" smtClean="0"/>
              <a:t> предназначена для обеспечения работоспособности системы в случае непредвиденных ситуаций или сбоев. Данная подсистема может состоять как из аппаратных средств защиты (например, источники бесперебойного питания), так и программных средств, предотвращающих потерю данных.</a:t>
            </a:r>
          </a:p>
          <a:p>
            <a:r>
              <a:rPr lang="ru-RU" altLang="ru-RU" b="1" dirty="0" smtClean="0"/>
              <a:t>Подсистема управления</a:t>
            </a:r>
            <a:r>
              <a:rPr lang="ru-RU" altLang="ru-RU" dirty="0" smtClean="0"/>
              <a:t> предназначена для управления компонентами системы.</a:t>
            </a:r>
          </a:p>
          <a:p>
            <a:r>
              <a:rPr lang="ru-RU" altLang="ru-RU" dirty="0" smtClean="0"/>
              <a:t>Архитектура предлагаемой автоматизированной системы экологического мониторинга региона является многоуровневой. Каждый уровень реализуется в виде отдельного АПК и, в зависимости от требуемой функциональности, оснащается соответствующим программно-техническим обеспечением, состоящим из набора рассмотренных подсистем. В структурной схеме ИАСЭМ можно выделить следующие основные уровни:</a:t>
            </a:r>
          </a:p>
          <a:p>
            <a:r>
              <a:rPr lang="ru-RU" altLang="ru-RU" dirty="0" smtClean="0"/>
              <a:t>- нижний уровень – включает подсистему сбора и накопления данных;</a:t>
            </a:r>
          </a:p>
          <a:p>
            <a:r>
              <a:rPr lang="ru-RU" altLang="ru-RU" dirty="0" smtClean="0"/>
              <a:t>- объектный уровень – включает подсистемы обработки, оповещения, управления, защиты и предоставления информации, а также LDC </a:t>
            </a:r>
          </a:p>
        </p:txBody>
      </p:sp>
      <p:sp>
        <p:nvSpPr>
          <p:cNvPr id="1024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8DEE8BF1-16F3-4B41-98FD-B5AD69D1980A}" type="slidenum">
              <a:rPr lang="ru-RU" altLang="ru-RU" smtClean="0"/>
              <a:pPr/>
              <a:t>2</a:t>
            </a:fld>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dirty="0" smtClean="0"/>
              <a:t>В соответствии с назначением ИАСЭМ выполняет следующие группы функций и комплексы задач:</a:t>
            </a:r>
          </a:p>
          <a:p>
            <a:r>
              <a:rPr lang="ru-RU" altLang="ru-RU" dirty="0" smtClean="0"/>
              <a:t>- сбор и обработка информации от ПЭВМ и автоматизированных постов мониторинга состояния природной среды;</a:t>
            </a:r>
          </a:p>
          <a:p>
            <a:r>
              <a:rPr lang="ru-RU" altLang="ru-RU" dirty="0" smtClean="0"/>
              <a:t>- создание и ведение баз данных информации;</a:t>
            </a:r>
          </a:p>
          <a:p>
            <a:r>
              <a:rPr lang="ru-RU" altLang="ru-RU" dirty="0" smtClean="0"/>
              <a:t>- оценка состояния природной среды, отображение информации;</a:t>
            </a:r>
          </a:p>
          <a:p>
            <a:r>
              <a:rPr lang="ru-RU" altLang="ru-RU" dirty="0" smtClean="0"/>
              <a:t>- информационно-аналитическая поддержка управленческих решений в сфере охраны ОПС и представление информации пользователям в соответствии с уровнями доступа.</a:t>
            </a:r>
          </a:p>
          <a:p>
            <a:r>
              <a:rPr lang="ru-RU" altLang="ru-RU" dirty="0" smtClean="0"/>
              <a:t>Функции сбора и обработки информации о состоянии ОПС реализуются путем:</a:t>
            </a:r>
          </a:p>
          <a:p>
            <a:r>
              <a:rPr lang="ru-RU" altLang="ru-RU" dirty="0" smtClean="0"/>
              <a:t>- опроса и получения сообщений и файлов данных в автоматическом режиме от ПЭВМ  в соответствии с принятым регламентом обмена информацией;</a:t>
            </a:r>
          </a:p>
          <a:p>
            <a:r>
              <a:rPr lang="ru-RU" altLang="ru-RU" dirty="0" smtClean="0"/>
              <a:t>- опроса и получения информации от автоматизированных постов контроля ОПС в автоматическом режиме;</a:t>
            </a:r>
          </a:p>
          <a:p>
            <a:r>
              <a:rPr lang="ru-RU" altLang="ru-RU" dirty="0" smtClean="0"/>
              <a:t>- автоматического контроля данных и их предварительной обработки.</a:t>
            </a:r>
          </a:p>
          <a:p>
            <a:r>
              <a:rPr lang="ru-RU" altLang="ru-RU" dirty="0" smtClean="0"/>
              <a:t>Выполнение функций создания и ведения баз данных реализуется путем:</a:t>
            </a:r>
          </a:p>
          <a:p>
            <a:r>
              <a:rPr lang="ru-RU" altLang="ru-RU" dirty="0" smtClean="0"/>
              <a:t>- создания структур баз данных и заполнения их информацией;</a:t>
            </a:r>
          </a:p>
          <a:p>
            <a:r>
              <a:rPr lang="ru-RU" altLang="ru-RU" dirty="0" smtClean="0"/>
              <a:t>- коррекцией информации в базах данных и поддержкой их актуальности;</a:t>
            </a:r>
          </a:p>
          <a:p>
            <a:r>
              <a:rPr lang="ru-RU" altLang="ru-RU" dirty="0" smtClean="0"/>
              <a:t>- редактированием структуры баз данных и описанием реквизитов, обеспечением совместимости отредактированных баз данных с перечнем задач и шаблонами введения данных;</a:t>
            </a:r>
          </a:p>
          <a:p>
            <a:r>
              <a:rPr lang="ru-RU" altLang="ru-RU" dirty="0" smtClean="0"/>
              <a:t>- автоматическим сохранением баз данных и их обновлением;</a:t>
            </a:r>
          </a:p>
          <a:p>
            <a:r>
              <a:rPr lang="ru-RU" altLang="ru-RU" dirty="0" smtClean="0"/>
              <a:t>- архивацией данных в соответствии с регламентом.</a:t>
            </a:r>
          </a:p>
          <a:p>
            <a:r>
              <a:rPr lang="ru-RU" altLang="ru-RU" dirty="0" smtClean="0"/>
              <a:t>Функции оценки состояния ОПС, а также отображения информации реализуются с использованием баз данных путем применения систем визуализации численной, графической и картографической информации. </a:t>
            </a:r>
          </a:p>
          <a:p>
            <a:r>
              <a:rPr lang="ru-RU" altLang="ru-RU" dirty="0" smtClean="0"/>
              <a:t>Информационно-аналитическая поддержка принятия решений реализуется путем представления информации в интегрированном виде и расширения возможностей для обобщения и анализа информации.</a:t>
            </a:r>
          </a:p>
          <a:p>
            <a:r>
              <a:rPr lang="ru-RU" altLang="ru-RU" dirty="0" smtClean="0"/>
              <a:t>Основными функциями автоматизированного поста мониторинга в составе </a:t>
            </a:r>
            <a:r>
              <a:rPr lang="ru-RU" altLang="ru-RU" dirty="0" smtClean="0"/>
              <a:t>ИАСЭМ</a:t>
            </a:r>
            <a:r>
              <a:rPr lang="ru-RU" altLang="ru-RU" dirty="0" smtClean="0"/>
              <a:t> </a:t>
            </a:r>
            <a:r>
              <a:rPr lang="ru-RU" altLang="ru-RU" dirty="0" smtClean="0"/>
              <a:t>являются:</a:t>
            </a:r>
          </a:p>
          <a:p>
            <a:r>
              <a:rPr lang="ru-RU" altLang="ru-RU" dirty="0" smtClean="0"/>
              <a:t>- сбор информации о газовом составе атмосферного воздуха;</a:t>
            </a:r>
          </a:p>
          <a:p>
            <a:r>
              <a:rPr lang="ru-RU" altLang="ru-RU" dirty="0" smtClean="0"/>
              <a:t>- сбор информации о метеорологических  параметрах;</a:t>
            </a:r>
          </a:p>
          <a:p>
            <a:r>
              <a:rPr lang="ru-RU" altLang="ru-RU" dirty="0" smtClean="0"/>
              <a:t>- выполнение обработки первичной информации;</a:t>
            </a:r>
          </a:p>
          <a:p>
            <a:r>
              <a:rPr lang="ru-RU" altLang="ru-RU" dirty="0" smtClean="0"/>
              <a:t>- хранение получаемой первичной информации и результатов обработки;</a:t>
            </a:r>
          </a:p>
          <a:p>
            <a:r>
              <a:rPr lang="ru-RU" altLang="ru-RU" dirty="0" smtClean="0"/>
              <a:t>- передача первичной и обработанной информации на сервер </a:t>
            </a:r>
            <a:r>
              <a:rPr lang="ru-RU" altLang="ru-RU" dirty="0" smtClean="0"/>
              <a:t>ИАСЭМ</a:t>
            </a:r>
            <a:r>
              <a:rPr lang="ru-RU" altLang="ru-RU" dirty="0" smtClean="0"/>
              <a:t>;</a:t>
            </a:r>
            <a:endParaRPr lang="ru-RU" altLang="ru-RU" dirty="0" smtClean="0"/>
          </a:p>
          <a:p>
            <a:r>
              <a:rPr lang="ru-RU" altLang="ru-RU" dirty="0" smtClean="0"/>
              <a:t>- обеспечение эффективной информационной защиты первичных данных;</a:t>
            </a:r>
          </a:p>
          <a:p>
            <a:r>
              <a:rPr lang="ru-RU" altLang="ru-RU" dirty="0" smtClean="0"/>
              <a:t>- формирование протоколов событий, идентифицирующих качественные изменения в контролируемых параметрах, и событий связанных с состоянием средств автоматизированного поста.</a:t>
            </a:r>
          </a:p>
        </p:txBody>
      </p:sp>
      <p:sp>
        <p:nvSpPr>
          <p:cNvPr id="112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F819348D-4BE9-4378-B3FC-55094CA3E469}" type="slidenum">
              <a:rPr lang="ru-RU" altLang="ru-RU" smtClean="0"/>
              <a:pPr/>
              <a:t>3</a:t>
            </a:fld>
            <a:endParaRPr lang="ru-RU" alt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dirty="0" smtClean="0"/>
              <a:t>Регулярные наблюдения за состоянием атмосферного воздуха в Белгородской области проводятся Белгородским центром по гидрометеорологии и мониторингу окружающей среды - филиалом ФГБУ «Центрально-черноземное управление по гидрометеорологии и мониторингу окружающей среды» (Белгородской лабораторией по мониторингу загрязнения атмосферы и </a:t>
            </a:r>
            <a:r>
              <a:rPr lang="ru-RU" altLang="ru-RU" dirty="0" err="1" smtClean="0"/>
              <a:t>Старооскольской</a:t>
            </a:r>
            <a:r>
              <a:rPr lang="ru-RU" altLang="ru-RU" dirty="0" smtClean="0"/>
              <a:t> комплексной лабораторией по мониторингу окружающей среды) на 9 стационарных постах в городах Белгороде, Старом Осколе, Губкине.</a:t>
            </a:r>
            <a:br>
              <a:rPr lang="ru-RU" altLang="ru-RU" dirty="0" smtClean="0"/>
            </a:br>
            <a:r>
              <a:rPr lang="ru-RU" sz="1200" kern="1200" dirty="0" smtClean="0">
                <a:solidFill>
                  <a:schemeClr val="tx1"/>
                </a:solidFill>
                <a:effectLst/>
                <a:latin typeface="+mn-lt"/>
                <a:ea typeface="+mn-ea"/>
                <a:cs typeface="+mn-cs"/>
              </a:rPr>
              <a:t>В городе Белгороде отбор проб проводится на четырех стационарных постах наблюдения за качеством атмосферного воздуха: пост № 3 – проспект Богдана Хмельницкого, дом 79; пост № 6 – улица Шершнева, д. 2а (район кинотеатра «Радуга»); пост № 7 – улица Мокроусова, дом 6 (территория ОРТПЦ); пост № 8 – улица Макаренко, дом 18 (район ОАО «</a:t>
            </a:r>
            <a:r>
              <a:rPr lang="ru-RU" sz="1200" kern="1200" dirty="0" err="1" smtClean="0">
                <a:solidFill>
                  <a:schemeClr val="tx1"/>
                </a:solidFill>
                <a:effectLst/>
                <a:latin typeface="+mn-lt"/>
                <a:ea typeface="+mn-ea"/>
                <a:cs typeface="+mn-cs"/>
              </a:rPr>
              <a:t>Белвитамины</a:t>
            </a:r>
            <a:r>
              <a:rPr lang="ru-RU" sz="1200" kern="1200" dirty="0" smtClean="0">
                <a:solidFill>
                  <a:schemeClr val="tx1"/>
                </a:solidFill>
                <a:effectLst/>
                <a:latin typeface="+mn-lt"/>
                <a:ea typeface="+mn-ea"/>
                <a:cs typeface="+mn-cs"/>
              </a:rPr>
              <a:t>»). Стационарный пост № 3 расположен в центральной части города Белгорода, в непосредственной близости к Западному промышленному району и вблизи центральной автомагистрали, стационарный пост № 8 расположен в Восточном промышленном районе города Белгорода, стационарные посты №№ 6 и 7 расположены в глубине жилой застройки города Белгорода. Отбор проб производится по неполной программе в сроки 7,13,19 час.</a:t>
            </a:r>
          </a:p>
          <a:p>
            <a:r>
              <a:rPr lang="ru-RU" sz="1200" kern="1200" dirty="0" smtClean="0">
                <a:solidFill>
                  <a:schemeClr val="tx1"/>
                </a:solidFill>
                <a:effectLst/>
                <a:latin typeface="+mn-lt"/>
                <a:ea typeface="+mn-ea"/>
                <a:cs typeface="+mn-cs"/>
              </a:rPr>
              <a:t>Контроль за состоянием атмосферного воздуха в городах Старый Оскол и Губкин осуществляется </a:t>
            </a:r>
            <a:r>
              <a:rPr lang="ru-RU" sz="1200" kern="1200" dirty="0" err="1" smtClean="0">
                <a:solidFill>
                  <a:schemeClr val="tx1"/>
                </a:solidFill>
                <a:effectLst/>
                <a:latin typeface="+mn-lt"/>
                <a:ea typeface="+mn-ea"/>
                <a:cs typeface="+mn-cs"/>
              </a:rPr>
              <a:t>Старооскольской</a:t>
            </a:r>
            <a:r>
              <a:rPr lang="ru-RU" sz="1200" kern="1200" dirty="0" smtClean="0">
                <a:solidFill>
                  <a:schemeClr val="tx1"/>
                </a:solidFill>
                <a:effectLst/>
                <a:latin typeface="+mn-lt"/>
                <a:ea typeface="+mn-ea"/>
                <a:cs typeface="+mn-cs"/>
              </a:rPr>
              <a:t> комплексной лабораторией мониторинга окружающей среды. В городе Старый Оскол отбор проб атмосферного воздуха проводится на трех стационарных постах: № 1 (микрорайон Лебединец, дом 11); № 2 (улица Октябрьская, дом 5); № 13 (микрорайон Жукова, дом 28) по неполной программе в сроки отбора 07, 13, 19 часов. В г. Губкин отбор проб воздуха проводился на одном стационарном посту на ПНЗ № 3 (ул. Советская, 25) – по полной программе в сроки 1,7,13,19 (диоксид серы, диоксид азота, оксид углерода), на пыль – по неполной в сроки 7,13,19. </a:t>
            </a:r>
            <a:endParaRPr lang="ru-RU" sz="1200" kern="1200" dirty="0">
              <a:solidFill>
                <a:schemeClr val="tx1"/>
              </a:solidFill>
              <a:effectLst/>
              <a:latin typeface="+mn-lt"/>
              <a:ea typeface="+mn-ea"/>
              <a:cs typeface="+mn-cs"/>
            </a:endParaRPr>
          </a:p>
        </p:txBody>
      </p:sp>
      <p:sp>
        <p:nvSpPr>
          <p:cNvPr id="1229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B463A017-F297-4A55-B608-EB551FD3E98E}" type="slidenum">
              <a:rPr lang="ru-RU" altLang="ru-RU" smtClean="0"/>
              <a:pPr/>
              <a:t>4</a:t>
            </a:fld>
            <a:endParaRPr lang="ru-RU" alt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dirty="0" smtClean="0"/>
              <a:t>Основой поста является коммуникационный контроллер, обозначенный на схеме как «КК». Данный контроллер через интерфейс RS232 / RS485 </a:t>
            </a:r>
            <a:r>
              <a:rPr lang="ru-RU" altLang="ru-RU" dirty="0" err="1" smtClean="0"/>
              <a:t>переодически</a:t>
            </a:r>
            <a:r>
              <a:rPr lang="ru-RU" altLang="ru-RU" dirty="0" smtClean="0"/>
              <a:t> осуществляет опрос блоков газоанализаторов контроля загрязнения атмосферного воздуха.</a:t>
            </a:r>
          </a:p>
          <a:p>
            <a:r>
              <a:rPr lang="ru-RU" altLang="ru-RU" dirty="0" smtClean="0"/>
              <a:t>К контроллеру без дополнительного блока расширения можно подключить до пяти газовых модулей или газоанализаторов - блок измерения концентрации оксида углерода в воздухе (на схеме «СО»), блок измерения концентрации диоксида азота в воздухе (на схеме «NO2») и блок измерения концентрации диоксида серы в воздухе (на схеме «SО2»). Каждый блок через интерфейс RS232 передает на контроллер информацию о концентрации измеряемого компонента в воздухе, а также температуру датчика, диагностическую и калибровочную информацию.</a:t>
            </a:r>
          </a:p>
          <a:p>
            <a:r>
              <a:rPr lang="ru-RU" altLang="ru-RU" dirty="0" smtClean="0"/>
              <a:t>Собранные данные контроллер записывает для временного хранения (до нескольких суток) в подключенный к нему модуль флэш-памяти емкостью 2 Гб. Контроллер и газовые модули отличаются небольшим энергопотреблением и поэтому при пропадании сетевого питания могут довольно долго работать от блока бесперебойного питания. При этом на другие части прибора, от которых не зависит процесс измерений, питание не подается.</a:t>
            </a:r>
          </a:p>
          <a:p>
            <a:r>
              <a:rPr lang="ru-RU" altLang="ru-RU" dirty="0" smtClean="0"/>
              <a:t>Контроллер периодически передает собранную информацию на центральный пункт экологического мониторинга региональной системы через подключенный к нему GSM-модем.</a:t>
            </a:r>
          </a:p>
          <a:p>
            <a:r>
              <a:rPr lang="ru-RU" altLang="ru-RU" dirty="0" smtClean="0"/>
              <a:t>Частота обмена информацией с аппаратно-программным комплексом ИАСЭМ зависит от скорости изменения контролируемых параметров. В штатном режиме частота принимается 1 раз в 10 минут. Если значения измеряемых параметров резко меняется, тогда частота обмена может увеличиваться до 1 раза в минуту.</a:t>
            </a:r>
          </a:p>
          <a:p>
            <a:r>
              <a:rPr lang="ru-RU" altLang="ru-RU" dirty="0" smtClean="0"/>
              <a:t>Подача анализируемого воздуха в газовые модули осуществляется через </a:t>
            </a:r>
            <a:r>
              <a:rPr lang="ru-RU" altLang="ru-RU" dirty="0" err="1" smtClean="0"/>
              <a:t>пробоотборный</a:t>
            </a:r>
            <a:r>
              <a:rPr lang="ru-RU" altLang="ru-RU" dirty="0" smtClean="0"/>
              <a:t> блок, в котором расположен воздушный фильтр на 5 мкм и </a:t>
            </a:r>
            <a:r>
              <a:rPr lang="ru-RU" altLang="ru-RU" dirty="0" err="1" smtClean="0"/>
              <a:t>каплеотделитель</a:t>
            </a:r>
            <a:r>
              <a:rPr lang="ru-RU" altLang="ru-RU" dirty="0" smtClean="0"/>
              <a:t>.</a:t>
            </a:r>
          </a:p>
          <a:p>
            <a:r>
              <a:rPr lang="ru-RU" altLang="ru-RU" dirty="0" smtClean="0"/>
              <a:t>Контроллер также используется для управления цветной сенсорной графической панелью, предназначенной для автономного управления постом контроля измеряемых параметров и выполнения других операций вручную.</a:t>
            </a:r>
            <a:endParaRPr lang="ru-RU" altLang="ru-RU" dirty="0" smtClean="0"/>
          </a:p>
        </p:txBody>
      </p:sp>
      <p:sp>
        <p:nvSpPr>
          <p:cNvPr id="1331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984D7FFB-6C30-40F1-B93C-A8443D2E697E}" type="slidenum">
              <a:rPr lang="ru-RU" altLang="ru-RU" smtClean="0"/>
              <a:pPr/>
              <a:t>5</a:t>
            </a:fld>
            <a:endParaRPr lang="ru-RU" alt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dirty="0" smtClean="0"/>
              <a:t>Газоанализаторы (блоки газового анализа БГА) предназначены для измерения массовой концентрации оксида углерода, диоксида азота и диоксида серы в составе стационарных автоматизированных постов контроля загрязнения атмосферного воздуха жилой зоны населенных пунктов. Блоки не предназначены для автономной эксплуатации. В составе поста блок выполняет функции:</a:t>
            </a:r>
          </a:p>
          <a:p>
            <a:r>
              <a:rPr lang="ru-RU" altLang="ru-RU" dirty="0" smtClean="0"/>
              <a:t>• регулярные автоматические измерения массовой концентрации оксида углерода, диоксида азота и диоксида серы в составе атмосферного воздуха и их предварительную обработку;</a:t>
            </a:r>
          </a:p>
          <a:p>
            <a:r>
              <a:rPr lang="ru-RU" altLang="ru-RU" dirty="0" smtClean="0"/>
              <a:t>• периодическую передачу измеренных значений управляющему контроллеру поста.</a:t>
            </a:r>
          </a:p>
          <a:p>
            <a:r>
              <a:rPr lang="ru-RU" altLang="ru-RU" dirty="0" smtClean="0"/>
              <a:t>Вариант конструкторского исполнения блоков - встраиваемый. Условия эксплуатации блоков:</a:t>
            </a:r>
          </a:p>
          <a:p>
            <a:r>
              <a:rPr lang="ru-RU" altLang="ru-RU" dirty="0" smtClean="0"/>
              <a:t>• температура окружающего воздуха - от минус 10°С до плюс 35°С;</a:t>
            </a:r>
          </a:p>
          <a:p>
            <a:r>
              <a:rPr lang="ru-RU" altLang="ru-RU" dirty="0" smtClean="0"/>
              <a:t>• атмосферное давление - от 84 до 106,7 кПа (630 - 800 мм </a:t>
            </a:r>
            <a:r>
              <a:rPr lang="ru-RU" altLang="ru-RU" dirty="0" err="1" smtClean="0"/>
              <a:t>рт.ст</a:t>
            </a:r>
            <a:r>
              <a:rPr lang="ru-RU" altLang="ru-RU" dirty="0" smtClean="0"/>
              <a:t>.);</a:t>
            </a:r>
          </a:p>
          <a:p>
            <a:r>
              <a:rPr lang="ru-RU" altLang="ru-RU" dirty="0" smtClean="0"/>
              <a:t>• относительная влажность - от 20 до 80% при температуре плюс 25 ° С;</a:t>
            </a:r>
          </a:p>
          <a:p>
            <a:r>
              <a:rPr lang="ru-RU" altLang="ru-RU" dirty="0" smtClean="0"/>
              <a:t>• диапазон относительной влажности среды - от 20 до 90%.</a:t>
            </a:r>
            <a:endParaRPr lang="ru-RU" altLang="ru-RU" dirty="0" smtClean="0"/>
          </a:p>
        </p:txBody>
      </p:sp>
      <p:sp>
        <p:nvSpPr>
          <p:cNvPr id="1331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984D7FFB-6C30-40F1-B93C-A8443D2E697E}" type="slidenum">
              <a:rPr lang="ru-RU" altLang="ru-RU" smtClean="0"/>
              <a:pPr/>
              <a:t>6</a:t>
            </a:fld>
            <a:endParaRPr lang="ru-RU" alt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dirty="0" smtClean="0"/>
              <a:t>Газоанализаторы (блоки газового анализа БГА) предназначены для измерения массовой концентрации оксида углерода, диоксида азота и диоксида серы в составе стационарных автоматизированных постов контроля загрязнения атмосферного воздуха жилой зоны населенных пунктов. Блоки не предназначены для автономной эксплуатации. В составе поста блок выполняет функции:</a:t>
            </a:r>
          </a:p>
          <a:p>
            <a:r>
              <a:rPr lang="ru-RU" altLang="ru-RU" dirty="0" smtClean="0"/>
              <a:t>• регулярные автоматические измерения массовой концентрации оксида углерода, диоксида азота и диоксида серы в составе атмосферного воздуха и их предварительную обработку;</a:t>
            </a:r>
          </a:p>
          <a:p>
            <a:r>
              <a:rPr lang="ru-RU" altLang="ru-RU" dirty="0" smtClean="0"/>
              <a:t>• периодическую передачу измеренных значений управляющему контроллеру поста.</a:t>
            </a:r>
          </a:p>
          <a:p>
            <a:r>
              <a:rPr lang="ru-RU" altLang="ru-RU" dirty="0" smtClean="0"/>
              <a:t>Вариант конструкторского исполнения блоков - встраиваемый. Условия эксплуатации блоков:</a:t>
            </a:r>
          </a:p>
          <a:p>
            <a:r>
              <a:rPr lang="ru-RU" altLang="ru-RU" dirty="0" smtClean="0"/>
              <a:t>• температура окружающего воздуха - от минус 10°С до плюс 35°С;</a:t>
            </a:r>
          </a:p>
          <a:p>
            <a:r>
              <a:rPr lang="ru-RU" altLang="ru-RU" dirty="0" smtClean="0"/>
              <a:t>• атмосферное давление - от 84 до 106,7 кПа (630 - 800 мм </a:t>
            </a:r>
            <a:r>
              <a:rPr lang="ru-RU" altLang="ru-RU" dirty="0" err="1" smtClean="0"/>
              <a:t>рт.ст</a:t>
            </a:r>
            <a:r>
              <a:rPr lang="ru-RU" altLang="ru-RU" dirty="0" smtClean="0"/>
              <a:t>.);</a:t>
            </a:r>
          </a:p>
          <a:p>
            <a:r>
              <a:rPr lang="ru-RU" altLang="ru-RU" dirty="0" smtClean="0"/>
              <a:t>• относительная влажность - от 20 до 80% при температуре плюс 25 ° С;</a:t>
            </a:r>
          </a:p>
          <a:p>
            <a:r>
              <a:rPr lang="ru-RU" altLang="ru-RU" dirty="0" smtClean="0"/>
              <a:t>• диапазон относительной влажности среды - от 20 до 90%.</a:t>
            </a:r>
            <a:endParaRPr lang="ru-RU" altLang="ru-RU" dirty="0" smtClean="0"/>
          </a:p>
        </p:txBody>
      </p:sp>
      <p:sp>
        <p:nvSpPr>
          <p:cNvPr id="1331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984D7FFB-6C30-40F1-B93C-A8443D2E697E}" type="slidenum">
              <a:rPr lang="ru-RU" altLang="ru-RU" smtClean="0"/>
              <a:pPr/>
              <a:t>7</a:t>
            </a:fld>
            <a:endParaRPr lang="ru-RU" alt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dirty="0" smtClean="0"/>
              <a:t>Автоматизированный пост контроля загрязнения атмосферного воздуха системы создан на базе промышленного логического контроллера ПЛК-308. Промышленный контроллер отличается широким рабочим диапазоном температур и сертифицирован для работы в тяжелых условиях. Связь с сервером ИАСЭМ осуществляется с помощью GSM-модема.</a:t>
            </a:r>
          </a:p>
          <a:p>
            <a:r>
              <a:rPr lang="ru-RU" altLang="ru-RU" dirty="0" smtClean="0"/>
              <a:t>Все это позволяет вести непрерывные наблюдения за уровнем загрязнения атмосферного воздуха в Белгородской области и предоставлять оперативную информацию о состоянии загрязнения атмосферы.</a:t>
            </a:r>
          </a:p>
          <a:p>
            <a:r>
              <a:rPr lang="ru-RU" altLang="ru-RU" dirty="0" smtClean="0"/>
              <a:t>Пост имеет теплоизолированный корпус, размеры поста: 700х420х350 мм.</a:t>
            </a:r>
          </a:p>
          <a:p>
            <a:r>
              <a:rPr lang="ru-RU" altLang="ru-RU" dirty="0" smtClean="0"/>
              <a:t>Пост позволяет автономное настенное размещение в неотапливаемом помещениях. Общая блок-схема поста с блоками газового анализа приведена на слайде</a:t>
            </a:r>
          </a:p>
          <a:p>
            <a:r>
              <a:rPr lang="ru-RU" altLang="ru-RU" dirty="0" smtClean="0"/>
              <a:t>Термоизоляция поста обеспечивается двухслойной конструкцией, состоящей из двух вложенных частей, между которыми расположен слой теплоизоляции толщиной до 15 мм.</a:t>
            </a:r>
          </a:p>
          <a:p>
            <a:endParaRPr lang="ru-RU" altLang="ru-RU" dirty="0" smtClean="0"/>
          </a:p>
        </p:txBody>
      </p:sp>
      <p:sp>
        <p:nvSpPr>
          <p:cNvPr id="1331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984D7FFB-6C30-40F1-B93C-A8443D2E697E}" type="slidenum">
              <a:rPr lang="ru-RU" altLang="ru-RU" smtClean="0"/>
              <a:pPr/>
              <a:t>8</a:t>
            </a:fld>
            <a:endParaRPr lang="ru-RU" alt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dirty="0" smtClean="0"/>
              <a:t>Диоксид азота</a:t>
            </a:r>
            <a:endParaRPr lang="ru-RU" altLang="ru-RU" dirty="0" smtClean="0"/>
          </a:p>
        </p:txBody>
      </p:sp>
      <p:sp>
        <p:nvSpPr>
          <p:cNvPr id="112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F819348D-4BE9-4378-B3FC-55094CA3E469}" type="slidenum">
              <a:rPr lang="ru-RU" altLang="ru-RU" smtClean="0"/>
              <a:pPr/>
              <a:t>9</a:t>
            </a:fld>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7"/>
            <a:ext cx="8420100" cy="1470025"/>
          </a:xfrm>
        </p:spPr>
        <p:txBody>
          <a:bodyPr/>
          <a:lstStyle/>
          <a:p>
            <a:r>
              <a:rPr lang="ru-RU"/>
              <a:t>Образец заголовка</a:t>
            </a:r>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a:extLst/>
          </p:cNvPr>
          <p:cNvSpPr>
            <a:spLocks noGrp="1"/>
          </p:cNvSpPr>
          <p:nvPr>
            <p:ph type="dt" sz="half" idx="10"/>
          </p:nvPr>
        </p:nvSpPr>
        <p:spPr/>
        <p:txBody>
          <a:bodyPr/>
          <a:lstStyle>
            <a:lvl1pPr>
              <a:defRPr/>
            </a:lvl1pPr>
          </a:lstStyle>
          <a:p>
            <a:pPr>
              <a:defRPr/>
            </a:pPr>
            <a:fld id="{822B8E56-A94C-4164-B6A2-293F8817FC42}" type="datetime1">
              <a:rPr lang="ru-RU"/>
              <a:pPr>
                <a:defRPr/>
              </a:pPr>
              <a:t>06.06.2020</a:t>
            </a:fld>
            <a:endParaRPr lang="ru-RU"/>
          </a:p>
        </p:txBody>
      </p:sp>
      <p:sp>
        <p:nvSpPr>
          <p:cNvPr id="5" name="Нижний колонтитул 4">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p:cNvPr>
          <p:cNvSpPr>
            <a:spLocks noGrp="1"/>
          </p:cNvSpPr>
          <p:nvPr>
            <p:ph type="sldNum" sz="quarter" idx="12"/>
          </p:nvPr>
        </p:nvSpPr>
        <p:spPr/>
        <p:txBody>
          <a:bodyPr/>
          <a:lstStyle>
            <a:lvl1pPr>
              <a:defRPr/>
            </a:lvl1pPr>
          </a:lstStyle>
          <a:p>
            <a:pPr>
              <a:defRPr/>
            </a:pPr>
            <a:fld id="{950829FF-C494-4E06-8E15-E2B1833B2404}" type="slidenum">
              <a:rPr lang="ru-RU" altLang="ru-RU"/>
              <a:pPr>
                <a:defRPr/>
              </a:pPr>
              <a:t>‹#›</a:t>
            </a:fld>
            <a:endParaRPr lang="ru-RU" altLang="ru-RU"/>
          </a:p>
        </p:txBody>
      </p:sp>
    </p:spTree>
    <p:extLst>
      <p:ext uri="{BB962C8B-B14F-4D97-AF65-F5344CB8AC3E}">
        <p14:creationId xmlns:p14="http://schemas.microsoft.com/office/powerpoint/2010/main" val="2323233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p:cNvPr>
          <p:cNvSpPr>
            <a:spLocks noGrp="1"/>
          </p:cNvSpPr>
          <p:nvPr>
            <p:ph type="dt" sz="half" idx="10"/>
          </p:nvPr>
        </p:nvSpPr>
        <p:spPr/>
        <p:txBody>
          <a:bodyPr/>
          <a:lstStyle>
            <a:lvl1pPr>
              <a:defRPr/>
            </a:lvl1pPr>
          </a:lstStyle>
          <a:p>
            <a:pPr>
              <a:defRPr/>
            </a:pPr>
            <a:fld id="{04ACDBC3-1255-402B-9F82-FB4B72554D08}" type="datetime1">
              <a:rPr lang="ru-RU"/>
              <a:pPr>
                <a:defRPr/>
              </a:pPr>
              <a:t>06.06.2020</a:t>
            </a:fld>
            <a:endParaRPr lang="ru-RU"/>
          </a:p>
        </p:txBody>
      </p:sp>
      <p:sp>
        <p:nvSpPr>
          <p:cNvPr id="5" name="Нижний колонтитул 4">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p:cNvPr>
          <p:cNvSpPr>
            <a:spLocks noGrp="1"/>
          </p:cNvSpPr>
          <p:nvPr>
            <p:ph type="sldNum" sz="quarter" idx="12"/>
          </p:nvPr>
        </p:nvSpPr>
        <p:spPr/>
        <p:txBody>
          <a:bodyPr/>
          <a:lstStyle>
            <a:lvl1pPr>
              <a:defRPr/>
            </a:lvl1pPr>
          </a:lstStyle>
          <a:p>
            <a:pPr>
              <a:defRPr/>
            </a:pPr>
            <a:fld id="{12132D6D-3076-4351-90C0-A39079042CFE}" type="slidenum">
              <a:rPr lang="ru-RU" altLang="ru-RU"/>
              <a:pPr>
                <a:defRPr/>
              </a:pPr>
              <a:t>‹#›</a:t>
            </a:fld>
            <a:endParaRPr lang="ru-RU" altLang="ru-RU"/>
          </a:p>
        </p:txBody>
      </p:sp>
    </p:spTree>
    <p:extLst>
      <p:ext uri="{BB962C8B-B14F-4D97-AF65-F5344CB8AC3E}">
        <p14:creationId xmlns:p14="http://schemas.microsoft.com/office/powerpoint/2010/main" val="3505396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274640"/>
            <a:ext cx="222885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95300" y="274640"/>
            <a:ext cx="652145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p:cNvPr>
          <p:cNvSpPr>
            <a:spLocks noGrp="1"/>
          </p:cNvSpPr>
          <p:nvPr>
            <p:ph type="dt" sz="half" idx="10"/>
          </p:nvPr>
        </p:nvSpPr>
        <p:spPr/>
        <p:txBody>
          <a:bodyPr/>
          <a:lstStyle>
            <a:lvl1pPr>
              <a:defRPr/>
            </a:lvl1pPr>
          </a:lstStyle>
          <a:p>
            <a:pPr>
              <a:defRPr/>
            </a:pPr>
            <a:fld id="{AE763BA4-F791-4885-B1BC-5AD6C772EF72}" type="datetime1">
              <a:rPr lang="ru-RU"/>
              <a:pPr>
                <a:defRPr/>
              </a:pPr>
              <a:t>06.06.2020</a:t>
            </a:fld>
            <a:endParaRPr lang="ru-RU"/>
          </a:p>
        </p:txBody>
      </p:sp>
      <p:sp>
        <p:nvSpPr>
          <p:cNvPr id="5" name="Нижний колонтитул 4">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p:cNvPr>
          <p:cNvSpPr>
            <a:spLocks noGrp="1"/>
          </p:cNvSpPr>
          <p:nvPr>
            <p:ph type="sldNum" sz="quarter" idx="12"/>
          </p:nvPr>
        </p:nvSpPr>
        <p:spPr/>
        <p:txBody>
          <a:bodyPr/>
          <a:lstStyle>
            <a:lvl1pPr>
              <a:defRPr/>
            </a:lvl1pPr>
          </a:lstStyle>
          <a:p>
            <a:pPr>
              <a:defRPr/>
            </a:pPr>
            <a:fld id="{20183AE2-47FC-470B-AF83-1056F191E6CF}" type="slidenum">
              <a:rPr lang="ru-RU" altLang="ru-RU"/>
              <a:pPr>
                <a:defRPr/>
              </a:pPr>
              <a:t>‹#›</a:t>
            </a:fld>
            <a:endParaRPr lang="ru-RU" altLang="ru-RU"/>
          </a:p>
        </p:txBody>
      </p:sp>
    </p:spTree>
    <p:extLst>
      <p:ext uri="{BB962C8B-B14F-4D97-AF65-F5344CB8AC3E}">
        <p14:creationId xmlns:p14="http://schemas.microsoft.com/office/powerpoint/2010/main" val="2470423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p:cNvPr>
          <p:cNvSpPr>
            <a:spLocks noGrp="1"/>
          </p:cNvSpPr>
          <p:nvPr>
            <p:ph type="dt" sz="half" idx="10"/>
          </p:nvPr>
        </p:nvSpPr>
        <p:spPr/>
        <p:txBody>
          <a:bodyPr/>
          <a:lstStyle>
            <a:lvl1pPr>
              <a:defRPr/>
            </a:lvl1pPr>
          </a:lstStyle>
          <a:p>
            <a:pPr>
              <a:defRPr/>
            </a:pPr>
            <a:fld id="{9D568A90-385A-4B3D-806C-82FC13962B8B}" type="datetime1">
              <a:rPr lang="ru-RU"/>
              <a:pPr>
                <a:defRPr/>
              </a:pPr>
              <a:t>06.06.2020</a:t>
            </a:fld>
            <a:endParaRPr lang="ru-RU"/>
          </a:p>
        </p:txBody>
      </p:sp>
      <p:sp>
        <p:nvSpPr>
          <p:cNvPr id="5" name="Нижний колонтитул 4">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p:cNvPr>
          <p:cNvSpPr>
            <a:spLocks noGrp="1"/>
          </p:cNvSpPr>
          <p:nvPr>
            <p:ph type="sldNum" sz="quarter" idx="12"/>
          </p:nvPr>
        </p:nvSpPr>
        <p:spPr/>
        <p:txBody>
          <a:bodyPr/>
          <a:lstStyle>
            <a:lvl1pPr>
              <a:defRPr/>
            </a:lvl1pPr>
          </a:lstStyle>
          <a:p>
            <a:pPr>
              <a:defRPr/>
            </a:pPr>
            <a:fld id="{4E7AD216-0873-458E-A1A2-EC224C96BFCE}" type="slidenum">
              <a:rPr lang="ru-RU" altLang="ru-RU"/>
              <a:pPr>
                <a:defRPr/>
              </a:pPr>
              <a:t>‹#›</a:t>
            </a:fld>
            <a:endParaRPr lang="ru-RU" altLang="ru-RU"/>
          </a:p>
        </p:txBody>
      </p:sp>
    </p:spTree>
    <p:extLst>
      <p:ext uri="{BB962C8B-B14F-4D97-AF65-F5344CB8AC3E}">
        <p14:creationId xmlns:p14="http://schemas.microsoft.com/office/powerpoint/2010/main" val="2218737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2"/>
            <a:ext cx="84201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a:extLst/>
          </p:cNvPr>
          <p:cNvSpPr>
            <a:spLocks noGrp="1"/>
          </p:cNvSpPr>
          <p:nvPr>
            <p:ph type="dt" sz="half" idx="10"/>
          </p:nvPr>
        </p:nvSpPr>
        <p:spPr/>
        <p:txBody>
          <a:bodyPr/>
          <a:lstStyle>
            <a:lvl1pPr>
              <a:defRPr/>
            </a:lvl1pPr>
          </a:lstStyle>
          <a:p>
            <a:pPr>
              <a:defRPr/>
            </a:pPr>
            <a:fld id="{A7A13E88-DC4F-4AA1-B393-71DA3C03CCBE}" type="datetime1">
              <a:rPr lang="ru-RU"/>
              <a:pPr>
                <a:defRPr/>
              </a:pPr>
              <a:t>06.06.2020</a:t>
            </a:fld>
            <a:endParaRPr lang="ru-RU"/>
          </a:p>
        </p:txBody>
      </p:sp>
      <p:sp>
        <p:nvSpPr>
          <p:cNvPr id="5" name="Нижний колонтитул 4">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p:cNvPr>
          <p:cNvSpPr>
            <a:spLocks noGrp="1"/>
          </p:cNvSpPr>
          <p:nvPr>
            <p:ph type="sldNum" sz="quarter" idx="12"/>
          </p:nvPr>
        </p:nvSpPr>
        <p:spPr/>
        <p:txBody>
          <a:bodyPr/>
          <a:lstStyle>
            <a:lvl1pPr>
              <a:defRPr/>
            </a:lvl1pPr>
          </a:lstStyle>
          <a:p>
            <a:pPr>
              <a:defRPr/>
            </a:pPr>
            <a:fld id="{30B20F4B-67AE-4FC8-865D-A099E3E0F7AE}" type="slidenum">
              <a:rPr lang="ru-RU" altLang="ru-RU"/>
              <a:pPr>
                <a:defRPr/>
              </a:pPr>
              <a:t>‹#›</a:t>
            </a:fld>
            <a:endParaRPr lang="ru-RU" altLang="ru-RU"/>
          </a:p>
        </p:txBody>
      </p:sp>
    </p:spTree>
    <p:extLst>
      <p:ext uri="{BB962C8B-B14F-4D97-AF65-F5344CB8AC3E}">
        <p14:creationId xmlns:p14="http://schemas.microsoft.com/office/powerpoint/2010/main" val="301870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95300" y="1600202"/>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035550" y="1600202"/>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a:extLst/>
          </p:cNvPr>
          <p:cNvSpPr>
            <a:spLocks noGrp="1"/>
          </p:cNvSpPr>
          <p:nvPr>
            <p:ph type="dt" sz="half" idx="10"/>
          </p:nvPr>
        </p:nvSpPr>
        <p:spPr/>
        <p:txBody>
          <a:bodyPr/>
          <a:lstStyle>
            <a:lvl1pPr>
              <a:defRPr/>
            </a:lvl1pPr>
          </a:lstStyle>
          <a:p>
            <a:pPr>
              <a:defRPr/>
            </a:pPr>
            <a:fld id="{65D4D99E-A7FB-46D4-AB84-51EA30657B4E}" type="datetime1">
              <a:rPr lang="ru-RU"/>
              <a:pPr>
                <a:defRPr/>
              </a:pPr>
              <a:t>06.06.2020</a:t>
            </a:fld>
            <a:endParaRPr lang="ru-RU"/>
          </a:p>
        </p:txBody>
      </p:sp>
      <p:sp>
        <p:nvSpPr>
          <p:cNvPr id="6" name="Нижний колонтитул 4">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p:cNvPr>
          <p:cNvSpPr>
            <a:spLocks noGrp="1"/>
          </p:cNvSpPr>
          <p:nvPr>
            <p:ph type="sldNum" sz="quarter" idx="12"/>
          </p:nvPr>
        </p:nvSpPr>
        <p:spPr/>
        <p:txBody>
          <a:bodyPr/>
          <a:lstStyle>
            <a:lvl1pPr>
              <a:defRPr/>
            </a:lvl1pPr>
          </a:lstStyle>
          <a:p>
            <a:pPr>
              <a:defRPr/>
            </a:pPr>
            <a:fld id="{2B63EC77-C6B2-4ACF-AD99-591FE3134A3E}" type="slidenum">
              <a:rPr lang="ru-RU" altLang="ru-RU"/>
              <a:pPr>
                <a:defRPr/>
              </a:pPr>
              <a:t>‹#›</a:t>
            </a:fld>
            <a:endParaRPr lang="ru-RU" altLang="ru-RU"/>
          </a:p>
        </p:txBody>
      </p:sp>
    </p:spTree>
    <p:extLst>
      <p:ext uri="{BB962C8B-B14F-4D97-AF65-F5344CB8AC3E}">
        <p14:creationId xmlns:p14="http://schemas.microsoft.com/office/powerpoint/2010/main" val="720208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032112"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5032112"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a:extLst/>
          </p:cNvPr>
          <p:cNvSpPr>
            <a:spLocks noGrp="1"/>
          </p:cNvSpPr>
          <p:nvPr>
            <p:ph type="dt" sz="half" idx="10"/>
          </p:nvPr>
        </p:nvSpPr>
        <p:spPr/>
        <p:txBody>
          <a:bodyPr/>
          <a:lstStyle>
            <a:lvl1pPr>
              <a:defRPr/>
            </a:lvl1pPr>
          </a:lstStyle>
          <a:p>
            <a:pPr>
              <a:defRPr/>
            </a:pPr>
            <a:fld id="{0F0A7FDE-05C3-4B07-B6E8-8EA5A9341BCE}" type="datetime1">
              <a:rPr lang="ru-RU"/>
              <a:pPr>
                <a:defRPr/>
              </a:pPr>
              <a:t>06.06.2020</a:t>
            </a:fld>
            <a:endParaRPr lang="ru-RU"/>
          </a:p>
        </p:txBody>
      </p:sp>
      <p:sp>
        <p:nvSpPr>
          <p:cNvPr id="8" name="Нижний колонтитул 4">
            <a:extLst/>
          </p:cNvPr>
          <p:cNvSpPr>
            <a:spLocks noGrp="1"/>
          </p:cNvSpPr>
          <p:nvPr>
            <p:ph type="ftr" sz="quarter" idx="11"/>
          </p:nvPr>
        </p:nvSpPr>
        <p:spPr/>
        <p:txBody>
          <a:bodyPr/>
          <a:lstStyle>
            <a:lvl1pPr>
              <a:defRPr/>
            </a:lvl1pPr>
          </a:lstStyle>
          <a:p>
            <a:pPr>
              <a:defRPr/>
            </a:pPr>
            <a:endParaRPr lang="ru-RU"/>
          </a:p>
        </p:txBody>
      </p:sp>
      <p:sp>
        <p:nvSpPr>
          <p:cNvPr id="9" name="Номер слайда 5">
            <a:extLst/>
          </p:cNvPr>
          <p:cNvSpPr>
            <a:spLocks noGrp="1"/>
          </p:cNvSpPr>
          <p:nvPr>
            <p:ph type="sldNum" sz="quarter" idx="12"/>
          </p:nvPr>
        </p:nvSpPr>
        <p:spPr/>
        <p:txBody>
          <a:bodyPr/>
          <a:lstStyle>
            <a:lvl1pPr>
              <a:defRPr/>
            </a:lvl1pPr>
          </a:lstStyle>
          <a:p>
            <a:pPr>
              <a:defRPr/>
            </a:pPr>
            <a:fld id="{3BD3C548-29DD-49AE-B868-41C1729F5680}" type="slidenum">
              <a:rPr lang="ru-RU" altLang="ru-RU"/>
              <a:pPr>
                <a:defRPr/>
              </a:pPr>
              <a:t>‹#›</a:t>
            </a:fld>
            <a:endParaRPr lang="ru-RU" altLang="ru-RU"/>
          </a:p>
        </p:txBody>
      </p:sp>
    </p:spTree>
    <p:extLst>
      <p:ext uri="{BB962C8B-B14F-4D97-AF65-F5344CB8AC3E}">
        <p14:creationId xmlns:p14="http://schemas.microsoft.com/office/powerpoint/2010/main" val="83163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a:extLst/>
          </p:cNvPr>
          <p:cNvSpPr>
            <a:spLocks noGrp="1"/>
          </p:cNvSpPr>
          <p:nvPr>
            <p:ph type="dt" sz="half" idx="10"/>
          </p:nvPr>
        </p:nvSpPr>
        <p:spPr/>
        <p:txBody>
          <a:bodyPr/>
          <a:lstStyle>
            <a:lvl1pPr>
              <a:defRPr/>
            </a:lvl1pPr>
          </a:lstStyle>
          <a:p>
            <a:pPr>
              <a:defRPr/>
            </a:pPr>
            <a:fld id="{0C8AE071-90EA-49E4-A985-09DE987B1547}" type="datetime1">
              <a:rPr lang="ru-RU"/>
              <a:pPr>
                <a:defRPr/>
              </a:pPr>
              <a:t>06.06.2020</a:t>
            </a:fld>
            <a:endParaRPr lang="ru-RU"/>
          </a:p>
        </p:txBody>
      </p:sp>
      <p:sp>
        <p:nvSpPr>
          <p:cNvPr id="4" name="Нижний колонтитул 4">
            <a:extLst/>
          </p:cNvPr>
          <p:cNvSpPr>
            <a:spLocks noGrp="1"/>
          </p:cNvSpPr>
          <p:nvPr>
            <p:ph type="ftr" sz="quarter" idx="11"/>
          </p:nvPr>
        </p:nvSpPr>
        <p:spPr/>
        <p:txBody>
          <a:bodyPr/>
          <a:lstStyle>
            <a:lvl1pPr>
              <a:defRPr/>
            </a:lvl1pPr>
          </a:lstStyle>
          <a:p>
            <a:pPr>
              <a:defRPr/>
            </a:pPr>
            <a:endParaRPr lang="ru-RU"/>
          </a:p>
        </p:txBody>
      </p:sp>
      <p:sp>
        <p:nvSpPr>
          <p:cNvPr id="5" name="Номер слайда 5">
            <a:extLst/>
          </p:cNvPr>
          <p:cNvSpPr>
            <a:spLocks noGrp="1"/>
          </p:cNvSpPr>
          <p:nvPr>
            <p:ph type="sldNum" sz="quarter" idx="12"/>
          </p:nvPr>
        </p:nvSpPr>
        <p:spPr/>
        <p:txBody>
          <a:bodyPr/>
          <a:lstStyle>
            <a:lvl1pPr>
              <a:defRPr/>
            </a:lvl1pPr>
          </a:lstStyle>
          <a:p>
            <a:pPr>
              <a:defRPr/>
            </a:pPr>
            <a:fld id="{8793FBD6-C9DF-4391-A4C1-B370C4CC9CF9}" type="slidenum">
              <a:rPr lang="ru-RU" altLang="ru-RU"/>
              <a:pPr>
                <a:defRPr/>
              </a:pPr>
              <a:t>‹#›</a:t>
            </a:fld>
            <a:endParaRPr lang="ru-RU" altLang="ru-RU"/>
          </a:p>
        </p:txBody>
      </p:sp>
    </p:spTree>
    <p:extLst>
      <p:ext uri="{BB962C8B-B14F-4D97-AF65-F5344CB8AC3E}">
        <p14:creationId xmlns:p14="http://schemas.microsoft.com/office/powerpoint/2010/main" val="3819127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a:extLst/>
          </p:cNvPr>
          <p:cNvSpPr>
            <a:spLocks noGrp="1"/>
          </p:cNvSpPr>
          <p:nvPr>
            <p:ph type="dt" sz="half" idx="10"/>
          </p:nvPr>
        </p:nvSpPr>
        <p:spPr/>
        <p:txBody>
          <a:bodyPr/>
          <a:lstStyle>
            <a:lvl1pPr>
              <a:defRPr/>
            </a:lvl1pPr>
          </a:lstStyle>
          <a:p>
            <a:pPr>
              <a:defRPr/>
            </a:pPr>
            <a:fld id="{FE317F81-3631-46BB-AA3D-FA2096A355DE}" type="datetime1">
              <a:rPr lang="ru-RU"/>
              <a:pPr>
                <a:defRPr/>
              </a:pPr>
              <a:t>06.06.2020</a:t>
            </a:fld>
            <a:endParaRPr lang="ru-RU"/>
          </a:p>
        </p:txBody>
      </p:sp>
      <p:sp>
        <p:nvSpPr>
          <p:cNvPr id="3" name="Нижний колонтитул 4">
            <a:extLst/>
          </p:cNvPr>
          <p:cNvSpPr>
            <a:spLocks noGrp="1"/>
          </p:cNvSpPr>
          <p:nvPr>
            <p:ph type="ftr" sz="quarter" idx="11"/>
          </p:nvPr>
        </p:nvSpPr>
        <p:spPr/>
        <p:txBody>
          <a:bodyPr/>
          <a:lstStyle>
            <a:lvl1pPr>
              <a:defRPr/>
            </a:lvl1pPr>
          </a:lstStyle>
          <a:p>
            <a:pPr>
              <a:defRPr/>
            </a:pPr>
            <a:endParaRPr lang="ru-RU"/>
          </a:p>
        </p:txBody>
      </p:sp>
      <p:sp>
        <p:nvSpPr>
          <p:cNvPr id="4" name="Номер слайда 5">
            <a:extLst/>
          </p:cNvPr>
          <p:cNvSpPr>
            <a:spLocks noGrp="1"/>
          </p:cNvSpPr>
          <p:nvPr>
            <p:ph type="sldNum" sz="quarter" idx="12"/>
          </p:nvPr>
        </p:nvSpPr>
        <p:spPr/>
        <p:txBody>
          <a:bodyPr/>
          <a:lstStyle>
            <a:lvl1pPr>
              <a:defRPr/>
            </a:lvl1pPr>
          </a:lstStyle>
          <a:p>
            <a:pPr>
              <a:defRPr/>
            </a:pPr>
            <a:fld id="{B63A692A-419C-41B9-BCE1-EB30D87EAB37}" type="slidenum">
              <a:rPr lang="ru-RU" altLang="ru-RU"/>
              <a:pPr>
                <a:defRPr/>
              </a:pPr>
              <a:t>‹#›</a:t>
            </a:fld>
            <a:endParaRPr lang="ru-RU" altLang="ru-RU"/>
          </a:p>
        </p:txBody>
      </p:sp>
    </p:spTree>
    <p:extLst>
      <p:ext uri="{BB962C8B-B14F-4D97-AF65-F5344CB8AC3E}">
        <p14:creationId xmlns:p14="http://schemas.microsoft.com/office/powerpoint/2010/main" val="3053925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1" y="273050"/>
            <a:ext cx="3259006"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872971"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95301"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p:cNvPr>
          <p:cNvSpPr>
            <a:spLocks noGrp="1"/>
          </p:cNvSpPr>
          <p:nvPr>
            <p:ph type="dt" sz="half" idx="10"/>
          </p:nvPr>
        </p:nvSpPr>
        <p:spPr/>
        <p:txBody>
          <a:bodyPr/>
          <a:lstStyle>
            <a:lvl1pPr>
              <a:defRPr/>
            </a:lvl1pPr>
          </a:lstStyle>
          <a:p>
            <a:pPr>
              <a:defRPr/>
            </a:pPr>
            <a:fld id="{C9E769DA-C4DB-4F34-BD2C-842421FAB7FB}" type="datetime1">
              <a:rPr lang="ru-RU"/>
              <a:pPr>
                <a:defRPr/>
              </a:pPr>
              <a:t>06.06.2020</a:t>
            </a:fld>
            <a:endParaRPr lang="ru-RU"/>
          </a:p>
        </p:txBody>
      </p:sp>
      <p:sp>
        <p:nvSpPr>
          <p:cNvPr id="6" name="Нижний колонтитул 4">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p:cNvPr>
          <p:cNvSpPr>
            <a:spLocks noGrp="1"/>
          </p:cNvSpPr>
          <p:nvPr>
            <p:ph type="sldNum" sz="quarter" idx="12"/>
          </p:nvPr>
        </p:nvSpPr>
        <p:spPr/>
        <p:txBody>
          <a:bodyPr/>
          <a:lstStyle>
            <a:lvl1pPr>
              <a:defRPr/>
            </a:lvl1pPr>
          </a:lstStyle>
          <a:p>
            <a:pPr>
              <a:defRPr/>
            </a:pPr>
            <a:fld id="{CD0A24A2-91C6-4064-B35A-98C697A4578E}" type="slidenum">
              <a:rPr lang="ru-RU" altLang="ru-RU"/>
              <a:pPr>
                <a:defRPr/>
              </a:pPr>
              <a:t>‹#›</a:t>
            </a:fld>
            <a:endParaRPr lang="ru-RU" altLang="ru-RU"/>
          </a:p>
        </p:txBody>
      </p:sp>
    </p:spTree>
    <p:extLst>
      <p:ext uri="{BB962C8B-B14F-4D97-AF65-F5344CB8AC3E}">
        <p14:creationId xmlns:p14="http://schemas.microsoft.com/office/powerpoint/2010/main" val="2453401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p>
        </p:txBody>
      </p:sp>
      <p:sp>
        <p:nvSpPr>
          <p:cNvPr id="4" name="Текст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p:cNvPr>
          <p:cNvSpPr>
            <a:spLocks noGrp="1"/>
          </p:cNvSpPr>
          <p:nvPr>
            <p:ph type="dt" sz="half" idx="10"/>
          </p:nvPr>
        </p:nvSpPr>
        <p:spPr/>
        <p:txBody>
          <a:bodyPr/>
          <a:lstStyle>
            <a:lvl1pPr>
              <a:defRPr/>
            </a:lvl1pPr>
          </a:lstStyle>
          <a:p>
            <a:pPr>
              <a:defRPr/>
            </a:pPr>
            <a:fld id="{B879646E-6BDA-4E47-9AD9-8D4FC77D18D4}" type="datetime1">
              <a:rPr lang="ru-RU"/>
              <a:pPr>
                <a:defRPr/>
              </a:pPr>
              <a:t>06.06.2020</a:t>
            </a:fld>
            <a:endParaRPr lang="ru-RU"/>
          </a:p>
        </p:txBody>
      </p:sp>
      <p:sp>
        <p:nvSpPr>
          <p:cNvPr id="6" name="Нижний колонтитул 4">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p:cNvPr>
          <p:cNvSpPr>
            <a:spLocks noGrp="1"/>
          </p:cNvSpPr>
          <p:nvPr>
            <p:ph type="sldNum" sz="quarter" idx="12"/>
          </p:nvPr>
        </p:nvSpPr>
        <p:spPr/>
        <p:txBody>
          <a:bodyPr/>
          <a:lstStyle>
            <a:lvl1pPr>
              <a:defRPr/>
            </a:lvl1pPr>
          </a:lstStyle>
          <a:p>
            <a:pPr>
              <a:defRPr/>
            </a:pPr>
            <a:fld id="{F5CB96BB-C68C-4C92-814A-E641CCD3ACA6}" type="slidenum">
              <a:rPr lang="ru-RU" altLang="ru-RU"/>
              <a:pPr>
                <a:defRPr/>
              </a:pPr>
              <a:t>‹#›</a:t>
            </a:fld>
            <a:endParaRPr lang="ru-RU" altLang="ru-RU"/>
          </a:p>
        </p:txBody>
      </p:sp>
    </p:spTree>
    <p:extLst>
      <p:ext uri="{BB962C8B-B14F-4D97-AF65-F5344CB8AC3E}">
        <p14:creationId xmlns:p14="http://schemas.microsoft.com/office/powerpoint/2010/main" val="2406088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a:extLst/>
          </p:cNvPr>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0B72A66-7753-4999-9E5B-F40BD9FC958E}" type="datetime1">
              <a:rPr lang="ru-RU"/>
              <a:pPr>
                <a:defRPr/>
              </a:pPr>
              <a:t>06.06.2020</a:t>
            </a:fld>
            <a:endParaRPr lang="ru-RU"/>
          </a:p>
        </p:txBody>
      </p:sp>
      <p:sp>
        <p:nvSpPr>
          <p:cNvPr id="5" name="Нижний колонтитул 4">
            <a:extLst/>
          </p:cNvPr>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a:extLst/>
          </p:cNvPr>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D745691-5A88-4C81-A85F-F2BCF1199F57}"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1120775"/>
            <a:ext cx="9869487" cy="482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 name="Rectangle 6"/>
          <p:cNvSpPr>
            <a:spLocks noChangeArrowheads="1"/>
          </p:cNvSpPr>
          <p:nvPr/>
        </p:nvSpPr>
        <p:spPr bwMode="auto">
          <a:xfrm>
            <a:off x="339725" y="19050"/>
            <a:ext cx="92630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ru-RU" altLang="ru-RU" sz="2400" b="1" dirty="0">
                <a:latin typeface="Times New Roman" pitchFamily="18" charset="0"/>
                <a:cs typeface="Times New Roman" pitchFamily="18" charset="0"/>
              </a:rPr>
              <a:t>МЕЖДУНАРОДНАЯ НАУЧНАЯ КОНФЕРЕНЦИЯ МОЛОДЫХ</a:t>
            </a:r>
            <a:br>
              <a:rPr lang="ru-RU" altLang="ru-RU" sz="2400" b="1" dirty="0">
                <a:latin typeface="Times New Roman" pitchFamily="18" charset="0"/>
                <a:cs typeface="Times New Roman" pitchFamily="18" charset="0"/>
              </a:rPr>
            </a:br>
            <a:r>
              <a:rPr lang="ru-RU" altLang="ru-RU" sz="2400" b="1" dirty="0">
                <a:latin typeface="Times New Roman" pitchFamily="18" charset="0"/>
                <a:cs typeface="Times New Roman" pitchFamily="18" charset="0"/>
              </a:rPr>
              <a:t>УЧЁНЫХ И СПЕЦИАЛИСТОВ, ПОСВЯЩЁННОЙ 160-ЛЕТИЮ</a:t>
            </a:r>
            <a:br>
              <a:rPr lang="ru-RU" altLang="ru-RU" sz="2400" b="1" dirty="0">
                <a:latin typeface="Times New Roman" pitchFamily="18" charset="0"/>
                <a:cs typeface="Times New Roman" pitchFamily="18" charset="0"/>
              </a:rPr>
            </a:br>
            <a:r>
              <a:rPr lang="ru-RU" altLang="ru-RU" sz="2400" b="1" dirty="0" smtClean="0">
                <a:latin typeface="Times New Roman" pitchFamily="18" charset="0"/>
                <a:cs typeface="Times New Roman" pitchFamily="18" charset="0"/>
              </a:rPr>
              <a:t>В.А. </a:t>
            </a:r>
            <a:r>
              <a:rPr lang="ru-RU" altLang="ru-RU" sz="2400" b="1" dirty="0">
                <a:latin typeface="Times New Roman" pitchFamily="18" charset="0"/>
                <a:cs typeface="Times New Roman" pitchFamily="18" charset="0"/>
              </a:rPr>
              <a:t>МИХЕЛЬСОНА</a:t>
            </a:r>
            <a:endParaRPr lang="ru-RU" altLang="ru-RU" sz="2400" dirty="0">
              <a:latin typeface="Times New Roman" pitchFamily="18" charset="0"/>
              <a:cs typeface="Times New Roman" pitchFamily="18" charset="0"/>
            </a:endParaRPr>
          </a:p>
        </p:txBody>
      </p:sp>
      <p:sp>
        <p:nvSpPr>
          <p:cNvPr id="2052" name="Rectangle 8"/>
          <p:cNvSpPr>
            <a:spLocks noChangeArrowheads="1"/>
          </p:cNvSpPr>
          <p:nvPr/>
        </p:nvSpPr>
        <p:spPr bwMode="auto">
          <a:xfrm>
            <a:off x="4278313" y="6265863"/>
            <a:ext cx="1655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ru-RU" altLang="ru-RU" sz="2000" b="1">
                <a:latin typeface="Times New Roman" pitchFamily="18" charset="0"/>
                <a:cs typeface="Times New Roman" pitchFamily="18" charset="0"/>
              </a:rPr>
              <a:t>Москва 2020</a:t>
            </a:r>
          </a:p>
        </p:txBody>
      </p:sp>
      <p:sp>
        <p:nvSpPr>
          <p:cNvPr id="2053" name="Rectangle 6"/>
          <p:cNvSpPr>
            <a:spLocks noChangeArrowheads="1"/>
          </p:cNvSpPr>
          <p:nvPr/>
        </p:nvSpPr>
        <p:spPr bwMode="auto">
          <a:xfrm>
            <a:off x="288925" y="1251466"/>
            <a:ext cx="4818063"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ru-RU" altLang="ru-RU" sz="2600" b="1" dirty="0">
                <a:latin typeface="Times New Roman" pitchFamily="18" charset="0"/>
                <a:cs typeface="Times New Roman" pitchFamily="18" charset="0"/>
              </a:rPr>
              <a:t>Региональная информационно-аналитическая система экологического</a:t>
            </a:r>
          </a:p>
          <a:p>
            <a:pPr>
              <a:spcBef>
                <a:spcPct val="0"/>
              </a:spcBef>
              <a:buFontTx/>
              <a:buNone/>
            </a:pPr>
            <a:r>
              <a:rPr lang="ru-RU" altLang="ru-RU" sz="2600" b="1" dirty="0">
                <a:latin typeface="Times New Roman" pitchFamily="18" charset="0"/>
                <a:cs typeface="Times New Roman" pitchFamily="18" charset="0"/>
              </a:rPr>
              <a:t>мониторинга</a:t>
            </a:r>
            <a:endParaRPr lang="ru-RU" altLang="ru-RU" sz="2600" dirty="0">
              <a:latin typeface="Times New Roman" pitchFamily="18" charset="0"/>
              <a:cs typeface="Times New Roman" pitchFamily="18" charset="0"/>
            </a:endParaRPr>
          </a:p>
        </p:txBody>
      </p:sp>
      <p:sp>
        <p:nvSpPr>
          <p:cNvPr id="2054" name="AutoShape 12" descr="МСХА"/>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ru-RU" altLang="ru-RU" sz="1800"/>
          </a:p>
        </p:txBody>
      </p:sp>
      <p:pic>
        <p:nvPicPr>
          <p:cNvPr id="205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050" y="5927725"/>
            <a:ext cx="954088"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6" name="Rectangle 6"/>
          <p:cNvSpPr>
            <a:spLocks noChangeArrowheads="1"/>
          </p:cNvSpPr>
          <p:nvPr/>
        </p:nvSpPr>
        <p:spPr bwMode="auto">
          <a:xfrm>
            <a:off x="254000" y="3467100"/>
            <a:ext cx="29448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ru-RU" altLang="ru-RU" sz="1800" b="1">
                <a:latin typeface="Times New Roman" pitchFamily="18" charset="0"/>
                <a:cs typeface="Times New Roman" pitchFamily="18" charset="0"/>
              </a:rPr>
              <a:t>Шамраев А.А.</a:t>
            </a:r>
          </a:p>
          <a:p>
            <a:pPr>
              <a:spcBef>
                <a:spcPct val="0"/>
              </a:spcBef>
              <a:buFontTx/>
              <a:buNone/>
            </a:pPr>
            <a:r>
              <a:rPr lang="ru-RU" altLang="ru-RU" sz="1800" b="1">
                <a:latin typeface="Times New Roman" pitchFamily="18" charset="0"/>
                <a:cs typeface="Times New Roman" pitchFamily="18" charset="0"/>
              </a:rPr>
              <a:t>к.т.н., доцент</a:t>
            </a:r>
          </a:p>
          <a:p>
            <a:pPr>
              <a:spcBef>
                <a:spcPct val="0"/>
              </a:spcBef>
              <a:buFontTx/>
              <a:buNone/>
            </a:pPr>
            <a:r>
              <a:rPr lang="ru-RU" altLang="ru-RU" sz="1800" b="1">
                <a:latin typeface="Times New Roman" pitchFamily="18" charset="0"/>
                <a:cs typeface="Times New Roman" pitchFamily="18" charset="0"/>
              </a:rPr>
              <a:t>НИУ «БелГУ»</a:t>
            </a:r>
            <a:endParaRPr lang="ru-RU" altLang="ru-RU" sz="1800">
              <a:latin typeface="Times New Roman" pitchFamily="18" charset="0"/>
              <a:cs typeface="Times New Roman" pitchFamily="18" charset="0"/>
            </a:endParaRPr>
          </a:p>
        </p:txBody>
      </p:sp>
      <p:pic>
        <p:nvPicPr>
          <p:cNvPr id="2057"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5463" y="5949950"/>
            <a:ext cx="164782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0"/>
            <a:ext cx="988695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Заголовок 1"/>
          <p:cNvSpPr>
            <a:spLocks noGrp="1"/>
          </p:cNvSpPr>
          <p:nvPr>
            <p:ph type="title"/>
          </p:nvPr>
        </p:nvSpPr>
        <p:spPr/>
        <p:txBody>
          <a:bodyPr/>
          <a:lstStyle/>
          <a:p>
            <a:r>
              <a:rPr lang="ru-RU" sz="3200" b="1" dirty="0" smtClean="0"/>
              <a:t>Данные контроля </a:t>
            </a:r>
            <a:r>
              <a:rPr lang="ru-RU" sz="3200" b="1" dirty="0"/>
              <a:t>параметров окружающей </a:t>
            </a:r>
            <a:r>
              <a:rPr lang="ru-RU" sz="3200" b="1" dirty="0" smtClean="0"/>
              <a:t>среды в реальном времени</a:t>
            </a:r>
            <a:endParaRPr lang="ru-RU" sz="3200" dirty="0"/>
          </a:p>
        </p:txBody>
      </p:sp>
      <p:sp>
        <p:nvSpPr>
          <p:cNvPr id="2" name="Объект 1"/>
          <p:cNvSpPr>
            <a:spLocks noGrp="1"/>
          </p:cNvSpPr>
          <p:nvPr>
            <p:ph idx="1"/>
          </p:nvPr>
        </p:nvSpPr>
        <p:spPr/>
        <p:txBody>
          <a:bodyPr/>
          <a:lstStyle/>
          <a:p>
            <a:endParaRPr lang="ru-RU" dirty="0"/>
          </a:p>
        </p:txBody>
      </p:sp>
      <p:pic>
        <p:nvPicPr>
          <p:cNvPr id="296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63" y="1627286"/>
            <a:ext cx="9888538" cy="525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0325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0"/>
            <a:ext cx="988695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Заголовок 1"/>
          <p:cNvSpPr>
            <a:spLocks noGrp="1"/>
          </p:cNvSpPr>
          <p:nvPr>
            <p:ph type="title"/>
          </p:nvPr>
        </p:nvSpPr>
        <p:spPr/>
        <p:txBody>
          <a:bodyPr/>
          <a:lstStyle/>
          <a:p>
            <a:r>
              <a:rPr lang="ru-RU" sz="3200" b="1" dirty="0" smtClean="0"/>
              <a:t>Данные контроля </a:t>
            </a:r>
            <a:r>
              <a:rPr lang="ru-RU" sz="3200" b="1" dirty="0"/>
              <a:t>параметров окружающей </a:t>
            </a:r>
            <a:r>
              <a:rPr lang="ru-RU" sz="3200" b="1" dirty="0" smtClean="0"/>
              <a:t>среды в реальном времени</a:t>
            </a:r>
            <a:endParaRPr lang="ru-RU" sz="3200" dirty="0"/>
          </a:p>
        </p:txBody>
      </p:sp>
      <p:sp>
        <p:nvSpPr>
          <p:cNvPr id="2" name="Объект 1"/>
          <p:cNvSpPr>
            <a:spLocks noGrp="1"/>
          </p:cNvSpPr>
          <p:nvPr>
            <p:ph idx="1"/>
          </p:nvPr>
        </p:nvSpPr>
        <p:spPr/>
        <p:txBody>
          <a:bodyPr/>
          <a:lstStyle/>
          <a:p>
            <a:endParaRPr lang="ru-RU" dirty="0"/>
          </a:p>
        </p:txBody>
      </p:sp>
      <p:pic>
        <p:nvPicPr>
          <p:cNvPr id="307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2" y="1597401"/>
            <a:ext cx="9919965" cy="528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4380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0"/>
            <a:ext cx="988695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Заголовок 1"/>
          <p:cNvSpPr>
            <a:spLocks noGrp="1"/>
          </p:cNvSpPr>
          <p:nvPr>
            <p:ph type="title"/>
          </p:nvPr>
        </p:nvSpPr>
        <p:spPr>
          <a:xfrm>
            <a:off x="503238" y="116632"/>
            <a:ext cx="8915400" cy="1143000"/>
          </a:xfrm>
        </p:spPr>
        <p:txBody>
          <a:bodyPr/>
          <a:lstStyle/>
          <a:p>
            <a:pPr algn="l"/>
            <a:r>
              <a:rPr lang="ru-RU" altLang="ru-RU" sz="3000" b="1" dirty="0" smtClean="0">
                <a:latin typeface="Times New Roman" pitchFamily="18" charset="0"/>
                <a:cs typeface="Times New Roman" pitchFamily="18" charset="0"/>
              </a:rPr>
              <a:t>Анализ результатов мониторинга состояния атмосферного воздуха</a:t>
            </a:r>
            <a:endParaRPr lang="ru-RU" altLang="ru-RU" sz="3000" b="1" dirty="0" smtClean="0">
              <a:latin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778240322"/>
              </p:ext>
            </p:extLst>
          </p:nvPr>
        </p:nvGraphicFramePr>
        <p:xfrm>
          <a:off x="632521" y="1988841"/>
          <a:ext cx="8568952" cy="1080120"/>
        </p:xfrm>
        <a:graphic>
          <a:graphicData uri="http://schemas.openxmlformats.org/drawingml/2006/table">
            <a:tbl>
              <a:tblPr firstRow="1" firstCol="1" bandRow="1" bandCol="1">
                <a:tableStyleId>{5C22544A-7EE6-4342-B048-85BDC9FD1C3A}</a:tableStyleId>
              </a:tblPr>
              <a:tblGrid>
                <a:gridCol w="2308660"/>
                <a:gridCol w="1229837"/>
                <a:gridCol w="980748"/>
                <a:gridCol w="980748"/>
                <a:gridCol w="980748"/>
                <a:gridCol w="980748"/>
                <a:gridCol w="1107463"/>
              </a:tblGrid>
              <a:tr h="386823">
                <a:tc>
                  <a:txBody>
                    <a:bodyPr/>
                    <a:lstStyle/>
                    <a:p>
                      <a:pPr algn="ctr">
                        <a:spcAft>
                          <a:spcPts val="0"/>
                        </a:spcAft>
                      </a:pPr>
                      <a:r>
                        <a:rPr lang="ru-RU" sz="1600" dirty="0">
                          <a:effectLst/>
                        </a:rPr>
                        <a:t> </a:t>
                      </a:r>
                      <a:endParaRPr lang="ru-RU" sz="1600" dirty="0">
                        <a:effectLst/>
                        <a:latin typeface="Times New Roman"/>
                        <a:ea typeface="Times New Roman"/>
                      </a:endParaRPr>
                    </a:p>
                  </a:txBody>
                  <a:tcPr marL="68580" marR="68580" marT="0" marB="0" anchor="ctr"/>
                </a:tc>
                <a:tc>
                  <a:txBody>
                    <a:bodyPr/>
                    <a:lstStyle/>
                    <a:p>
                      <a:pPr algn="ctr">
                        <a:spcAft>
                          <a:spcPts val="0"/>
                        </a:spcAft>
                      </a:pPr>
                      <a:r>
                        <a:rPr lang="ru-RU" sz="1600" dirty="0">
                          <a:effectLst/>
                        </a:rPr>
                        <a:t>Ед. изм.</a:t>
                      </a:r>
                      <a:endParaRPr lang="ru-RU" sz="1600" dirty="0">
                        <a:effectLst/>
                        <a:latin typeface="Times New Roman"/>
                        <a:ea typeface="Times New Roman"/>
                      </a:endParaRPr>
                    </a:p>
                  </a:txBody>
                  <a:tcPr marL="68580" marR="68580" marT="0" marB="0" anchor="ctr"/>
                </a:tc>
                <a:tc>
                  <a:txBody>
                    <a:bodyPr/>
                    <a:lstStyle/>
                    <a:p>
                      <a:pPr algn="ctr">
                        <a:spcAft>
                          <a:spcPts val="0"/>
                        </a:spcAft>
                      </a:pPr>
                      <a:r>
                        <a:rPr lang="ru-RU" sz="1600" dirty="0">
                          <a:effectLst/>
                        </a:rPr>
                        <a:t>2014г.</a:t>
                      </a:r>
                      <a:endParaRPr lang="ru-RU" sz="1600" dirty="0">
                        <a:effectLst/>
                        <a:latin typeface="Times New Roman"/>
                        <a:ea typeface="Times New Roman"/>
                      </a:endParaRPr>
                    </a:p>
                  </a:txBody>
                  <a:tcPr marL="68580" marR="68580" marT="0" marB="0" anchor="ctr"/>
                </a:tc>
                <a:tc>
                  <a:txBody>
                    <a:bodyPr/>
                    <a:lstStyle/>
                    <a:p>
                      <a:pPr algn="ctr">
                        <a:spcAft>
                          <a:spcPts val="0"/>
                        </a:spcAft>
                      </a:pPr>
                      <a:r>
                        <a:rPr lang="ru-RU" sz="1600">
                          <a:effectLst/>
                        </a:rPr>
                        <a:t>2015 г.</a:t>
                      </a:r>
                      <a:endParaRPr lang="ru-RU" sz="1600">
                        <a:effectLst/>
                        <a:latin typeface="Times New Roman"/>
                        <a:ea typeface="Times New Roman"/>
                      </a:endParaRPr>
                    </a:p>
                  </a:txBody>
                  <a:tcPr marL="68580" marR="68580" marT="0" marB="0" anchor="ctr"/>
                </a:tc>
                <a:tc>
                  <a:txBody>
                    <a:bodyPr/>
                    <a:lstStyle/>
                    <a:p>
                      <a:pPr algn="ctr">
                        <a:spcAft>
                          <a:spcPts val="0"/>
                        </a:spcAft>
                      </a:pPr>
                      <a:r>
                        <a:rPr lang="ru-RU" sz="1600">
                          <a:effectLst/>
                        </a:rPr>
                        <a:t>2016 г.</a:t>
                      </a:r>
                      <a:endParaRPr lang="ru-RU" sz="1600">
                        <a:effectLst/>
                        <a:latin typeface="Times New Roman"/>
                        <a:ea typeface="Times New Roman"/>
                      </a:endParaRPr>
                    </a:p>
                  </a:txBody>
                  <a:tcPr marL="68580" marR="68580" marT="0" marB="0" anchor="ctr"/>
                </a:tc>
                <a:tc>
                  <a:txBody>
                    <a:bodyPr/>
                    <a:lstStyle/>
                    <a:p>
                      <a:pPr algn="ctr">
                        <a:spcAft>
                          <a:spcPts val="0"/>
                        </a:spcAft>
                      </a:pPr>
                      <a:r>
                        <a:rPr lang="ru-RU" sz="1600">
                          <a:effectLst/>
                        </a:rPr>
                        <a:t>2017 г.</a:t>
                      </a:r>
                      <a:endParaRPr lang="ru-RU" sz="1600">
                        <a:effectLst/>
                        <a:latin typeface="Times New Roman"/>
                        <a:ea typeface="Times New Roman"/>
                      </a:endParaRPr>
                    </a:p>
                  </a:txBody>
                  <a:tcPr marL="68580" marR="68580" marT="0" marB="0" anchor="ctr"/>
                </a:tc>
                <a:tc>
                  <a:txBody>
                    <a:bodyPr/>
                    <a:lstStyle/>
                    <a:p>
                      <a:pPr algn="ctr">
                        <a:spcAft>
                          <a:spcPts val="0"/>
                        </a:spcAft>
                      </a:pPr>
                      <a:r>
                        <a:rPr lang="ru-RU" sz="1600">
                          <a:effectLst/>
                        </a:rPr>
                        <a:t>2018 г.</a:t>
                      </a:r>
                      <a:endParaRPr lang="ru-RU" sz="1600">
                        <a:effectLst/>
                        <a:latin typeface="Times New Roman"/>
                        <a:ea typeface="Times New Roman"/>
                      </a:endParaRPr>
                    </a:p>
                  </a:txBody>
                  <a:tcPr marL="68580" marR="68580" marT="0" marB="0" anchor="ctr"/>
                </a:tc>
              </a:tr>
              <a:tr h="693297">
                <a:tc>
                  <a:txBody>
                    <a:bodyPr/>
                    <a:lstStyle/>
                    <a:p>
                      <a:pPr algn="ctr">
                        <a:spcAft>
                          <a:spcPts val="0"/>
                        </a:spcAft>
                      </a:pPr>
                      <a:r>
                        <a:rPr lang="ru-RU" sz="1600" dirty="0">
                          <a:effectLst/>
                        </a:rPr>
                        <a:t>Загрязняющие </a:t>
                      </a:r>
                    </a:p>
                    <a:p>
                      <a:pPr algn="ctr">
                        <a:spcAft>
                          <a:spcPts val="0"/>
                        </a:spcAft>
                      </a:pPr>
                      <a:r>
                        <a:rPr lang="ru-RU" sz="1600" dirty="0">
                          <a:effectLst/>
                        </a:rPr>
                        <a:t>вещества</a:t>
                      </a:r>
                      <a:endParaRPr lang="ru-RU" sz="1600" dirty="0">
                        <a:effectLst/>
                        <a:latin typeface="Times New Roman"/>
                        <a:ea typeface="Times New Roman"/>
                      </a:endParaRPr>
                    </a:p>
                  </a:txBody>
                  <a:tcPr marL="68580" marR="68580" marT="0" marB="0" anchor="ctr"/>
                </a:tc>
                <a:tc>
                  <a:txBody>
                    <a:bodyPr/>
                    <a:lstStyle/>
                    <a:p>
                      <a:pPr algn="ctr">
                        <a:spcAft>
                          <a:spcPts val="0"/>
                        </a:spcAft>
                      </a:pPr>
                      <a:r>
                        <a:rPr lang="ru-RU" sz="1600">
                          <a:effectLst/>
                        </a:rPr>
                        <a:t>тыс. тонн</a:t>
                      </a:r>
                      <a:endParaRPr lang="ru-RU" sz="1600">
                        <a:effectLst/>
                        <a:latin typeface="Times New Roman"/>
                        <a:ea typeface="Times New Roman"/>
                      </a:endParaRPr>
                    </a:p>
                  </a:txBody>
                  <a:tcPr marL="68580" marR="68580" marT="0" marB="0" anchor="ctr"/>
                </a:tc>
                <a:tc>
                  <a:txBody>
                    <a:bodyPr/>
                    <a:lstStyle/>
                    <a:p>
                      <a:pPr algn="ctr">
                        <a:spcAft>
                          <a:spcPts val="0"/>
                        </a:spcAft>
                      </a:pPr>
                      <a:r>
                        <a:rPr lang="ru-RU" sz="1600" dirty="0">
                          <a:effectLst/>
                        </a:rPr>
                        <a:t>127,41</a:t>
                      </a:r>
                      <a:endParaRPr lang="ru-RU" sz="1600" dirty="0">
                        <a:effectLst/>
                        <a:latin typeface="Times New Roman"/>
                        <a:ea typeface="Times New Roman"/>
                      </a:endParaRPr>
                    </a:p>
                  </a:txBody>
                  <a:tcPr marL="68580" marR="68580" marT="0" marB="0" anchor="ctr"/>
                </a:tc>
                <a:tc>
                  <a:txBody>
                    <a:bodyPr/>
                    <a:lstStyle/>
                    <a:p>
                      <a:pPr algn="ctr">
                        <a:spcAft>
                          <a:spcPts val="0"/>
                        </a:spcAft>
                      </a:pPr>
                      <a:r>
                        <a:rPr lang="ru-RU" sz="1600" dirty="0">
                          <a:effectLst/>
                        </a:rPr>
                        <a:t>118,39</a:t>
                      </a:r>
                      <a:endParaRPr lang="ru-RU" sz="1600" dirty="0">
                        <a:effectLst/>
                        <a:latin typeface="Times New Roman"/>
                        <a:ea typeface="Times New Roman"/>
                      </a:endParaRPr>
                    </a:p>
                  </a:txBody>
                  <a:tcPr marL="68580" marR="68580" marT="0" marB="0" anchor="ctr"/>
                </a:tc>
                <a:tc>
                  <a:txBody>
                    <a:bodyPr/>
                    <a:lstStyle/>
                    <a:p>
                      <a:pPr algn="ctr">
                        <a:spcAft>
                          <a:spcPts val="0"/>
                        </a:spcAft>
                      </a:pPr>
                      <a:r>
                        <a:rPr lang="ru-RU" sz="1600" dirty="0">
                          <a:effectLst/>
                        </a:rPr>
                        <a:t>112,85</a:t>
                      </a:r>
                      <a:endParaRPr lang="ru-RU" sz="1600" dirty="0">
                        <a:effectLst/>
                        <a:latin typeface="Times New Roman"/>
                        <a:ea typeface="Times New Roman"/>
                      </a:endParaRPr>
                    </a:p>
                  </a:txBody>
                  <a:tcPr marL="68580" marR="68580" marT="0" marB="0" anchor="ctr"/>
                </a:tc>
                <a:tc>
                  <a:txBody>
                    <a:bodyPr/>
                    <a:lstStyle/>
                    <a:p>
                      <a:pPr algn="ctr">
                        <a:spcAft>
                          <a:spcPts val="0"/>
                        </a:spcAft>
                      </a:pPr>
                      <a:r>
                        <a:rPr lang="ru-RU" sz="1600" dirty="0">
                          <a:effectLst/>
                        </a:rPr>
                        <a:t>116,51</a:t>
                      </a:r>
                      <a:endParaRPr lang="ru-RU" sz="1600" dirty="0">
                        <a:effectLst/>
                        <a:latin typeface="Times New Roman"/>
                        <a:ea typeface="Times New Roman"/>
                      </a:endParaRPr>
                    </a:p>
                  </a:txBody>
                  <a:tcPr marL="68580" marR="68580" marT="0" marB="0" anchor="ctr"/>
                </a:tc>
                <a:tc>
                  <a:txBody>
                    <a:bodyPr/>
                    <a:lstStyle/>
                    <a:p>
                      <a:pPr algn="ctr">
                        <a:spcAft>
                          <a:spcPts val="0"/>
                        </a:spcAft>
                      </a:pPr>
                      <a:r>
                        <a:rPr lang="ru-RU" sz="1600" dirty="0">
                          <a:effectLst/>
                        </a:rPr>
                        <a:t>177,726</a:t>
                      </a:r>
                      <a:endParaRPr lang="ru-RU" sz="1600" dirty="0">
                        <a:effectLst/>
                        <a:latin typeface="Times New Roman"/>
                        <a:ea typeface="Times New Roman"/>
                      </a:endParaRPr>
                    </a:p>
                  </a:txBody>
                  <a:tcPr marL="68580" marR="68580" marT="0" marB="0" anchor="ctr"/>
                </a:tc>
              </a:tr>
            </a:tbl>
          </a:graphicData>
        </a:graphic>
      </p:graphicFrame>
      <p:sp>
        <p:nvSpPr>
          <p:cNvPr id="4" name="TextBox 3"/>
          <p:cNvSpPr txBox="1"/>
          <p:nvPr/>
        </p:nvSpPr>
        <p:spPr>
          <a:xfrm>
            <a:off x="560512" y="1342509"/>
            <a:ext cx="6192688" cy="646331"/>
          </a:xfrm>
          <a:prstGeom prst="rect">
            <a:avLst/>
          </a:prstGeom>
          <a:noFill/>
        </p:spPr>
        <p:txBody>
          <a:bodyPr wrap="square" rtlCol="0">
            <a:spAutoFit/>
          </a:bodyPr>
          <a:lstStyle/>
          <a:p>
            <a:r>
              <a:rPr lang="ru-RU" b="1" dirty="0"/>
              <a:t>Д</a:t>
            </a:r>
            <a:r>
              <a:rPr lang="ru-RU" b="1" dirty="0" smtClean="0"/>
              <a:t>инамика выбросов загрязняющих атмосферу веществ, отходящих от стационарных источников за 5 лет</a:t>
            </a:r>
            <a:endParaRPr lang="ru-RU" b="1" dirty="0"/>
          </a:p>
        </p:txBody>
      </p:sp>
      <p:graphicFrame>
        <p:nvGraphicFramePr>
          <p:cNvPr id="8" name="Объект 1"/>
          <p:cNvGraphicFramePr>
            <a:graphicFrameLocks noChangeAspect="1"/>
          </p:cNvGraphicFramePr>
          <p:nvPr>
            <p:extLst>
              <p:ext uri="{D42A27DB-BD31-4B8C-83A1-F6EECF244321}">
                <p14:modId xmlns:p14="http://schemas.microsoft.com/office/powerpoint/2010/main" val="2737658972"/>
              </p:ext>
            </p:extLst>
          </p:nvPr>
        </p:nvGraphicFramePr>
        <p:xfrm>
          <a:off x="-84137" y="1700808"/>
          <a:ext cx="9145016" cy="58699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70844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0"/>
            <a:ext cx="988695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Заголовок 1"/>
          <p:cNvSpPr>
            <a:spLocks noGrp="1"/>
          </p:cNvSpPr>
          <p:nvPr>
            <p:ph type="title"/>
          </p:nvPr>
        </p:nvSpPr>
        <p:spPr>
          <a:xfrm>
            <a:off x="503238" y="116632"/>
            <a:ext cx="8915400" cy="1143000"/>
          </a:xfrm>
        </p:spPr>
        <p:txBody>
          <a:bodyPr/>
          <a:lstStyle/>
          <a:p>
            <a:pPr algn="l"/>
            <a:r>
              <a:rPr lang="ru-RU" altLang="ru-RU" sz="3000" b="1" dirty="0">
                <a:latin typeface="Times New Roman" pitchFamily="18" charset="0"/>
                <a:cs typeface="Times New Roman" pitchFamily="18" charset="0"/>
              </a:rPr>
              <a:t>А</a:t>
            </a:r>
            <a:r>
              <a:rPr lang="ru-RU" altLang="ru-RU" sz="3000" b="1" dirty="0" smtClean="0">
                <a:latin typeface="Times New Roman" pitchFamily="18" charset="0"/>
                <a:cs typeface="Times New Roman" pitchFamily="18" charset="0"/>
              </a:rPr>
              <a:t>нализ выбросов загрязняющих веществ в атмосферу стационарными источниками объектов негативного воздействия за 2018 год</a:t>
            </a:r>
            <a:endParaRPr lang="ru-RU" altLang="ru-RU" sz="3000" b="1" dirty="0" smtClean="0">
              <a:latin typeface="Times New Roman" pitchFamily="18" charset="0"/>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261916113"/>
              </p:ext>
            </p:extLst>
          </p:nvPr>
        </p:nvGraphicFramePr>
        <p:xfrm>
          <a:off x="17463" y="1412776"/>
          <a:ext cx="9886951" cy="5400601"/>
        </p:xfrm>
        <a:graphic>
          <a:graphicData uri="http://schemas.openxmlformats.org/drawingml/2006/table">
            <a:tbl>
              <a:tblPr firstRow="1" firstCol="1" bandRow="1" bandCol="1">
                <a:tableStyleId>{5C22544A-7EE6-4342-B048-85BDC9FD1C3A}</a:tableStyleId>
              </a:tblPr>
              <a:tblGrid>
                <a:gridCol w="2715736"/>
                <a:gridCol w="1786262"/>
                <a:gridCol w="1786262"/>
                <a:gridCol w="1786262"/>
                <a:gridCol w="1812429"/>
              </a:tblGrid>
              <a:tr h="309036">
                <a:tc rowSpan="2">
                  <a:txBody>
                    <a:bodyPr/>
                    <a:lstStyle/>
                    <a:p>
                      <a:pPr algn="l">
                        <a:spcAft>
                          <a:spcPts val="0"/>
                        </a:spcAft>
                      </a:pPr>
                      <a:r>
                        <a:rPr lang="ru-RU" sz="1500" dirty="0">
                          <a:effectLst/>
                        </a:rPr>
                        <a:t> </a:t>
                      </a:r>
                      <a:endParaRPr lang="ru-RU" sz="1500" dirty="0">
                        <a:effectLst/>
                        <a:latin typeface="Times New Roman"/>
                        <a:ea typeface="Times New Roman"/>
                      </a:endParaRPr>
                    </a:p>
                  </a:txBody>
                  <a:tcPr marL="67561" marR="67561" marT="0" marB="0" anchor="ctr"/>
                </a:tc>
                <a:tc gridSpan="2">
                  <a:txBody>
                    <a:bodyPr/>
                    <a:lstStyle/>
                    <a:p>
                      <a:pPr algn="ctr">
                        <a:spcAft>
                          <a:spcPts val="0"/>
                        </a:spcAft>
                      </a:pPr>
                      <a:r>
                        <a:rPr lang="ru-RU" sz="1500">
                          <a:effectLst/>
                        </a:rPr>
                        <a:t>Выбрасывается без очистки</a:t>
                      </a:r>
                      <a:endParaRPr lang="ru-RU" sz="1500">
                        <a:effectLst/>
                        <a:latin typeface="Times New Roman"/>
                        <a:ea typeface="Times New Roman"/>
                      </a:endParaRPr>
                    </a:p>
                  </a:txBody>
                  <a:tcPr marL="67561" marR="67561" marT="0" marB="0" anchor="ctr"/>
                </a:tc>
                <a:tc hMerge="1">
                  <a:txBody>
                    <a:bodyPr/>
                    <a:lstStyle/>
                    <a:p>
                      <a:endParaRPr lang="ru-RU"/>
                    </a:p>
                  </a:txBody>
                  <a:tcPr/>
                </a:tc>
                <a:tc rowSpan="2">
                  <a:txBody>
                    <a:bodyPr/>
                    <a:lstStyle/>
                    <a:p>
                      <a:pPr algn="ctr">
                        <a:spcAft>
                          <a:spcPts val="0"/>
                        </a:spcAft>
                      </a:pPr>
                      <a:r>
                        <a:rPr lang="ru-RU" sz="1500" dirty="0">
                          <a:effectLst/>
                        </a:rPr>
                        <a:t>Всего выброшено в атмосферу загрязняющих веществ</a:t>
                      </a:r>
                      <a:endParaRPr lang="ru-RU" sz="1500" dirty="0">
                        <a:effectLst/>
                        <a:latin typeface="Times New Roman"/>
                        <a:ea typeface="Times New Roman"/>
                      </a:endParaRPr>
                    </a:p>
                  </a:txBody>
                  <a:tcPr marL="67561" marR="67561" marT="0" marB="0" anchor="ctr"/>
                </a:tc>
                <a:tc rowSpan="2">
                  <a:txBody>
                    <a:bodyPr/>
                    <a:lstStyle/>
                    <a:p>
                      <a:pPr algn="ctr">
                        <a:spcAft>
                          <a:spcPts val="0"/>
                        </a:spcAft>
                      </a:pPr>
                      <a:r>
                        <a:rPr lang="ru-RU" sz="1500">
                          <a:effectLst/>
                        </a:rPr>
                        <a:t>Утилизировано загрязняющих веществ в % к уловленным</a:t>
                      </a:r>
                      <a:endParaRPr lang="ru-RU" sz="1500">
                        <a:effectLst/>
                        <a:latin typeface="Times New Roman"/>
                        <a:ea typeface="Times New Roman"/>
                      </a:endParaRPr>
                    </a:p>
                  </a:txBody>
                  <a:tcPr marL="67561" marR="67561" marT="0" marB="0" anchor="ctr"/>
                </a:tc>
              </a:tr>
              <a:tr h="870794">
                <a:tc vMerge="1">
                  <a:txBody>
                    <a:bodyPr/>
                    <a:lstStyle/>
                    <a:p>
                      <a:endParaRPr lang="ru-RU"/>
                    </a:p>
                  </a:txBody>
                  <a:tcPr/>
                </a:tc>
                <a:tc>
                  <a:txBody>
                    <a:bodyPr/>
                    <a:lstStyle/>
                    <a:p>
                      <a:pPr algn="ctr">
                        <a:spcAft>
                          <a:spcPts val="0"/>
                        </a:spcAft>
                      </a:pPr>
                      <a:r>
                        <a:rPr lang="ru-RU" sz="1500">
                          <a:effectLst/>
                        </a:rPr>
                        <a:t>Всего</a:t>
                      </a:r>
                      <a:endParaRPr lang="ru-RU" sz="1500">
                        <a:effectLst/>
                        <a:latin typeface="Times New Roman"/>
                        <a:ea typeface="Times New Roman"/>
                      </a:endParaRPr>
                    </a:p>
                  </a:txBody>
                  <a:tcPr marL="67561" marR="67561" marT="0" marB="0" anchor="ctr"/>
                </a:tc>
                <a:tc>
                  <a:txBody>
                    <a:bodyPr/>
                    <a:lstStyle/>
                    <a:p>
                      <a:pPr algn="ctr">
                        <a:spcAft>
                          <a:spcPts val="0"/>
                        </a:spcAft>
                      </a:pPr>
                      <a:r>
                        <a:rPr lang="ru-RU" sz="1500" dirty="0">
                          <a:effectLst/>
                        </a:rPr>
                        <a:t>В </a:t>
                      </a:r>
                      <a:r>
                        <a:rPr lang="ru-RU" sz="1500" dirty="0" smtClean="0">
                          <a:effectLst/>
                        </a:rPr>
                        <a:t>том числе </a:t>
                      </a:r>
                      <a:r>
                        <a:rPr lang="ru-RU" sz="1500" dirty="0">
                          <a:effectLst/>
                        </a:rPr>
                        <a:t>от организованных </a:t>
                      </a:r>
                      <a:r>
                        <a:rPr lang="ru-RU" sz="1500" dirty="0" smtClean="0">
                          <a:effectLst/>
                        </a:rPr>
                        <a:t>источников</a:t>
                      </a:r>
                      <a:endParaRPr lang="ru-RU" sz="1500" dirty="0">
                        <a:effectLst/>
                        <a:latin typeface="Times New Roman"/>
                        <a:ea typeface="Times New Roman"/>
                      </a:endParaRPr>
                    </a:p>
                  </a:txBody>
                  <a:tcPr marL="67561" marR="67561" marT="0" marB="0" anchor="ctr"/>
                </a:tc>
                <a:tc vMerge="1">
                  <a:txBody>
                    <a:bodyPr/>
                    <a:lstStyle/>
                    <a:p>
                      <a:endParaRPr lang="ru-RU"/>
                    </a:p>
                  </a:txBody>
                  <a:tcPr/>
                </a:tc>
                <a:tc vMerge="1">
                  <a:txBody>
                    <a:bodyPr/>
                    <a:lstStyle/>
                    <a:p>
                      <a:endParaRPr lang="ru-RU"/>
                    </a:p>
                  </a:txBody>
                  <a:tcPr/>
                </a:tc>
              </a:tr>
              <a:tr h="397652">
                <a:tc>
                  <a:txBody>
                    <a:bodyPr/>
                    <a:lstStyle/>
                    <a:p>
                      <a:pPr algn="ctr">
                        <a:spcAft>
                          <a:spcPts val="0"/>
                        </a:spcAft>
                      </a:pPr>
                      <a:r>
                        <a:rPr lang="ru-RU" sz="1500" dirty="0">
                          <a:effectLst/>
                        </a:rPr>
                        <a:t>Всего</a:t>
                      </a:r>
                      <a:endParaRPr lang="ru-RU" sz="1500" dirty="0">
                        <a:effectLst/>
                        <a:latin typeface="Times New Roman"/>
                        <a:ea typeface="Times New Roman"/>
                      </a:endParaRPr>
                    </a:p>
                  </a:txBody>
                  <a:tcPr marL="67561" marR="67561" marT="0" marB="0" anchor="ctr"/>
                </a:tc>
                <a:tc>
                  <a:txBody>
                    <a:bodyPr/>
                    <a:lstStyle/>
                    <a:p>
                      <a:pPr algn="ctr">
                        <a:spcAft>
                          <a:spcPts val="0"/>
                        </a:spcAft>
                      </a:pPr>
                      <a:r>
                        <a:rPr lang="ru-RU" sz="1500">
                          <a:effectLst/>
                        </a:rPr>
                        <a:t>164,127</a:t>
                      </a:r>
                      <a:endParaRPr lang="ru-RU" sz="1500">
                        <a:effectLst/>
                        <a:latin typeface="Times New Roman"/>
                        <a:ea typeface="Times New Roman"/>
                      </a:endParaRPr>
                    </a:p>
                  </a:txBody>
                  <a:tcPr marL="67561" marR="67561" marT="0" marB="0" anchor="ctr"/>
                </a:tc>
                <a:tc>
                  <a:txBody>
                    <a:bodyPr/>
                    <a:lstStyle/>
                    <a:p>
                      <a:pPr algn="ctr">
                        <a:spcAft>
                          <a:spcPts val="0"/>
                        </a:spcAft>
                      </a:pPr>
                      <a:r>
                        <a:rPr lang="ru-RU" sz="1500">
                          <a:effectLst/>
                        </a:rPr>
                        <a:t>121,945</a:t>
                      </a:r>
                      <a:endParaRPr lang="ru-RU" sz="1500">
                        <a:effectLst/>
                        <a:latin typeface="Times New Roman"/>
                        <a:ea typeface="Times New Roman"/>
                      </a:endParaRPr>
                    </a:p>
                  </a:txBody>
                  <a:tcPr marL="67561" marR="67561" marT="0" marB="0" anchor="ctr"/>
                </a:tc>
                <a:tc>
                  <a:txBody>
                    <a:bodyPr/>
                    <a:lstStyle/>
                    <a:p>
                      <a:pPr algn="ctr">
                        <a:spcAft>
                          <a:spcPts val="0"/>
                        </a:spcAft>
                      </a:pPr>
                      <a:r>
                        <a:rPr lang="ru-RU" sz="1500">
                          <a:effectLst/>
                        </a:rPr>
                        <a:t>177,662</a:t>
                      </a:r>
                      <a:endParaRPr lang="ru-RU" sz="1500">
                        <a:effectLst/>
                        <a:latin typeface="Times New Roman"/>
                        <a:ea typeface="Times New Roman"/>
                      </a:endParaRPr>
                    </a:p>
                  </a:txBody>
                  <a:tcPr marL="67561" marR="67561" marT="0" marB="0" anchor="ctr"/>
                </a:tc>
                <a:tc>
                  <a:txBody>
                    <a:bodyPr/>
                    <a:lstStyle/>
                    <a:p>
                      <a:pPr algn="ctr">
                        <a:spcAft>
                          <a:spcPts val="0"/>
                        </a:spcAft>
                      </a:pPr>
                      <a:r>
                        <a:rPr lang="ru-RU" sz="1500">
                          <a:effectLst/>
                        </a:rPr>
                        <a:t>85,1</a:t>
                      </a:r>
                      <a:endParaRPr lang="ru-RU" sz="1500">
                        <a:effectLst/>
                        <a:latin typeface="Times New Roman"/>
                        <a:ea typeface="Times New Roman"/>
                      </a:endParaRPr>
                    </a:p>
                  </a:txBody>
                  <a:tcPr marL="67561" marR="67561" marT="0" marB="0" anchor="ctr"/>
                </a:tc>
              </a:tr>
              <a:tr h="411800">
                <a:tc>
                  <a:txBody>
                    <a:bodyPr/>
                    <a:lstStyle/>
                    <a:p>
                      <a:pPr algn="l">
                        <a:spcAft>
                          <a:spcPts val="0"/>
                        </a:spcAft>
                      </a:pPr>
                      <a:r>
                        <a:rPr lang="ru-RU" sz="1500">
                          <a:effectLst/>
                        </a:rPr>
                        <a:t>в том числе: твердые</a:t>
                      </a:r>
                      <a:endParaRPr lang="ru-RU" sz="1500">
                        <a:effectLst/>
                        <a:latin typeface="Times New Roman"/>
                        <a:ea typeface="Times New Roman"/>
                      </a:endParaRPr>
                    </a:p>
                  </a:txBody>
                  <a:tcPr marL="67561" marR="67561" marT="0" marB="0" anchor="ctr"/>
                </a:tc>
                <a:tc>
                  <a:txBody>
                    <a:bodyPr/>
                    <a:lstStyle/>
                    <a:p>
                      <a:pPr algn="ctr">
                        <a:spcAft>
                          <a:spcPts val="0"/>
                        </a:spcAft>
                      </a:pPr>
                      <a:r>
                        <a:rPr lang="ru-RU" sz="1500">
                          <a:effectLst/>
                        </a:rPr>
                        <a:t>15,352</a:t>
                      </a:r>
                      <a:endParaRPr lang="ru-RU" sz="1500">
                        <a:effectLst/>
                        <a:latin typeface="Times New Roman"/>
                        <a:ea typeface="Times New Roman"/>
                      </a:endParaRPr>
                    </a:p>
                  </a:txBody>
                  <a:tcPr marL="67561" marR="67561" marT="0" marB="0" anchor="ctr"/>
                </a:tc>
                <a:tc>
                  <a:txBody>
                    <a:bodyPr/>
                    <a:lstStyle/>
                    <a:p>
                      <a:pPr algn="ctr">
                        <a:spcAft>
                          <a:spcPts val="0"/>
                        </a:spcAft>
                      </a:pPr>
                      <a:r>
                        <a:rPr lang="ru-RU" sz="1500">
                          <a:effectLst/>
                        </a:rPr>
                        <a:t>10,231</a:t>
                      </a:r>
                      <a:endParaRPr lang="ru-RU" sz="1500">
                        <a:effectLst/>
                        <a:latin typeface="Times New Roman"/>
                        <a:ea typeface="Times New Roman"/>
                      </a:endParaRPr>
                    </a:p>
                  </a:txBody>
                  <a:tcPr marL="67561" marR="67561" marT="0" marB="0" anchor="ctr"/>
                </a:tc>
                <a:tc>
                  <a:txBody>
                    <a:bodyPr/>
                    <a:lstStyle/>
                    <a:p>
                      <a:pPr algn="ctr">
                        <a:spcAft>
                          <a:spcPts val="0"/>
                        </a:spcAft>
                      </a:pPr>
                      <a:r>
                        <a:rPr lang="ru-RU" sz="1500">
                          <a:effectLst/>
                        </a:rPr>
                        <a:t>28,936</a:t>
                      </a:r>
                      <a:endParaRPr lang="ru-RU" sz="1500">
                        <a:effectLst/>
                        <a:latin typeface="Times New Roman"/>
                        <a:ea typeface="Times New Roman"/>
                      </a:endParaRPr>
                    </a:p>
                  </a:txBody>
                  <a:tcPr marL="67561" marR="67561" marT="0" marB="0" anchor="ctr"/>
                </a:tc>
                <a:tc>
                  <a:txBody>
                    <a:bodyPr/>
                    <a:lstStyle/>
                    <a:p>
                      <a:pPr algn="ctr">
                        <a:spcAft>
                          <a:spcPts val="0"/>
                        </a:spcAft>
                      </a:pPr>
                      <a:r>
                        <a:rPr lang="ru-RU" sz="1500">
                          <a:effectLst/>
                        </a:rPr>
                        <a:t>85,1</a:t>
                      </a:r>
                      <a:endParaRPr lang="ru-RU" sz="1500">
                        <a:effectLst/>
                        <a:latin typeface="Times New Roman"/>
                        <a:ea typeface="Times New Roman"/>
                      </a:endParaRPr>
                    </a:p>
                  </a:txBody>
                  <a:tcPr marL="67561" marR="67561" marT="0" marB="0" anchor="ctr"/>
                </a:tc>
              </a:tr>
              <a:tr h="488502">
                <a:tc>
                  <a:txBody>
                    <a:bodyPr/>
                    <a:lstStyle/>
                    <a:p>
                      <a:pPr algn="l">
                        <a:spcAft>
                          <a:spcPts val="0"/>
                        </a:spcAft>
                      </a:pPr>
                      <a:r>
                        <a:rPr lang="ru-RU" sz="1500">
                          <a:effectLst/>
                        </a:rPr>
                        <a:t>газообразные и жидкие из них:</a:t>
                      </a:r>
                      <a:endParaRPr lang="ru-RU" sz="1500">
                        <a:effectLst/>
                        <a:latin typeface="Times New Roman"/>
                        <a:ea typeface="Times New Roman"/>
                      </a:endParaRPr>
                    </a:p>
                  </a:txBody>
                  <a:tcPr marL="67561" marR="67561" marT="0" marB="0" anchor="ctr"/>
                </a:tc>
                <a:tc>
                  <a:txBody>
                    <a:bodyPr/>
                    <a:lstStyle/>
                    <a:p>
                      <a:pPr algn="ctr">
                        <a:spcAft>
                          <a:spcPts val="0"/>
                        </a:spcAft>
                      </a:pPr>
                      <a:r>
                        <a:rPr lang="ru-RU" sz="1500">
                          <a:effectLst/>
                        </a:rPr>
                        <a:t>148,775</a:t>
                      </a:r>
                      <a:endParaRPr lang="ru-RU" sz="1500">
                        <a:effectLst/>
                        <a:latin typeface="Times New Roman"/>
                        <a:ea typeface="Times New Roman"/>
                      </a:endParaRPr>
                    </a:p>
                  </a:txBody>
                  <a:tcPr marL="67561" marR="67561" marT="0" marB="0" anchor="ctr"/>
                </a:tc>
                <a:tc>
                  <a:txBody>
                    <a:bodyPr/>
                    <a:lstStyle/>
                    <a:p>
                      <a:pPr algn="ctr">
                        <a:spcAft>
                          <a:spcPts val="0"/>
                        </a:spcAft>
                      </a:pPr>
                      <a:r>
                        <a:rPr lang="ru-RU" sz="1500">
                          <a:effectLst/>
                        </a:rPr>
                        <a:t>111,714</a:t>
                      </a:r>
                      <a:endParaRPr lang="ru-RU" sz="1500">
                        <a:effectLst/>
                        <a:latin typeface="Times New Roman"/>
                        <a:ea typeface="Times New Roman"/>
                      </a:endParaRPr>
                    </a:p>
                  </a:txBody>
                  <a:tcPr marL="67561" marR="67561" marT="0" marB="0" anchor="ctr"/>
                </a:tc>
                <a:tc>
                  <a:txBody>
                    <a:bodyPr/>
                    <a:lstStyle/>
                    <a:p>
                      <a:pPr algn="ctr">
                        <a:spcAft>
                          <a:spcPts val="0"/>
                        </a:spcAft>
                      </a:pPr>
                      <a:r>
                        <a:rPr lang="ru-RU" sz="1500">
                          <a:effectLst/>
                        </a:rPr>
                        <a:t>148,790</a:t>
                      </a:r>
                      <a:endParaRPr lang="ru-RU" sz="1500">
                        <a:effectLst/>
                        <a:latin typeface="Times New Roman"/>
                        <a:ea typeface="Times New Roman"/>
                      </a:endParaRPr>
                    </a:p>
                  </a:txBody>
                  <a:tcPr marL="67561" marR="67561" marT="0" marB="0" anchor="ctr"/>
                </a:tc>
                <a:tc>
                  <a:txBody>
                    <a:bodyPr/>
                    <a:lstStyle/>
                    <a:p>
                      <a:pPr algn="ctr">
                        <a:spcAft>
                          <a:spcPts val="0"/>
                        </a:spcAft>
                      </a:pPr>
                      <a:r>
                        <a:rPr lang="ru-RU" sz="1500">
                          <a:effectLst/>
                        </a:rPr>
                        <a:t>72,0</a:t>
                      </a:r>
                      <a:endParaRPr lang="ru-RU" sz="1500">
                        <a:effectLst/>
                        <a:latin typeface="Times New Roman"/>
                        <a:ea typeface="Times New Roman"/>
                      </a:endParaRPr>
                    </a:p>
                  </a:txBody>
                  <a:tcPr marL="67561" marR="67561" marT="0" marB="0" anchor="ctr"/>
                </a:tc>
              </a:tr>
              <a:tr h="445311">
                <a:tc>
                  <a:txBody>
                    <a:bodyPr/>
                    <a:lstStyle/>
                    <a:p>
                      <a:pPr algn="l">
                        <a:spcAft>
                          <a:spcPts val="0"/>
                        </a:spcAft>
                      </a:pPr>
                      <a:r>
                        <a:rPr lang="ru-RU" sz="1500" dirty="0">
                          <a:effectLst/>
                        </a:rPr>
                        <a:t>диоксид серы</a:t>
                      </a:r>
                      <a:endParaRPr lang="ru-RU" sz="1500" dirty="0">
                        <a:effectLst/>
                        <a:latin typeface="Times New Roman"/>
                        <a:ea typeface="Times New Roman"/>
                      </a:endParaRPr>
                    </a:p>
                  </a:txBody>
                  <a:tcPr marL="67561" marR="67561" marT="0" marB="0" anchor="ctr"/>
                </a:tc>
                <a:tc>
                  <a:txBody>
                    <a:bodyPr/>
                    <a:lstStyle/>
                    <a:p>
                      <a:pPr algn="ctr">
                        <a:spcAft>
                          <a:spcPts val="0"/>
                        </a:spcAft>
                      </a:pPr>
                      <a:r>
                        <a:rPr lang="ru-RU" sz="1500">
                          <a:effectLst/>
                        </a:rPr>
                        <a:t>25,992</a:t>
                      </a:r>
                      <a:endParaRPr lang="ru-RU" sz="1500">
                        <a:effectLst/>
                        <a:latin typeface="Times New Roman"/>
                        <a:ea typeface="Times New Roman"/>
                      </a:endParaRPr>
                    </a:p>
                  </a:txBody>
                  <a:tcPr marL="67561" marR="67561" marT="0" marB="0" anchor="ctr"/>
                </a:tc>
                <a:tc>
                  <a:txBody>
                    <a:bodyPr/>
                    <a:lstStyle/>
                    <a:p>
                      <a:pPr algn="ctr">
                        <a:spcAft>
                          <a:spcPts val="0"/>
                        </a:spcAft>
                      </a:pPr>
                      <a:r>
                        <a:rPr lang="ru-RU" sz="1500">
                          <a:effectLst/>
                        </a:rPr>
                        <a:t>25,780</a:t>
                      </a:r>
                      <a:endParaRPr lang="ru-RU" sz="1500">
                        <a:effectLst/>
                        <a:latin typeface="Times New Roman"/>
                        <a:ea typeface="Times New Roman"/>
                      </a:endParaRPr>
                    </a:p>
                  </a:txBody>
                  <a:tcPr marL="67561" marR="67561" marT="0" marB="0" anchor="ctr"/>
                </a:tc>
                <a:tc>
                  <a:txBody>
                    <a:bodyPr/>
                    <a:lstStyle/>
                    <a:p>
                      <a:pPr algn="ctr">
                        <a:spcAft>
                          <a:spcPts val="0"/>
                        </a:spcAft>
                      </a:pPr>
                      <a:r>
                        <a:rPr lang="ru-RU" sz="1500">
                          <a:effectLst/>
                        </a:rPr>
                        <a:t>25,993</a:t>
                      </a:r>
                      <a:endParaRPr lang="ru-RU" sz="1500">
                        <a:effectLst/>
                        <a:latin typeface="Times New Roman"/>
                        <a:ea typeface="Times New Roman"/>
                      </a:endParaRPr>
                    </a:p>
                  </a:txBody>
                  <a:tcPr marL="67561" marR="67561" marT="0" marB="0" anchor="ctr"/>
                </a:tc>
                <a:tc>
                  <a:txBody>
                    <a:bodyPr/>
                    <a:lstStyle/>
                    <a:p>
                      <a:pPr algn="ctr">
                        <a:spcAft>
                          <a:spcPts val="0"/>
                        </a:spcAft>
                      </a:pPr>
                      <a:r>
                        <a:rPr lang="ru-RU" sz="1500">
                          <a:effectLst/>
                        </a:rPr>
                        <a:t>99,8</a:t>
                      </a:r>
                      <a:endParaRPr lang="ru-RU" sz="1500">
                        <a:effectLst/>
                        <a:latin typeface="Times New Roman"/>
                        <a:ea typeface="Times New Roman"/>
                      </a:endParaRPr>
                    </a:p>
                  </a:txBody>
                  <a:tcPr marL="67561" marR="67561" marT="0" marB="0" anchor="ctr"/>
                </a:tc>
              </a:tr>
              <a:tr h="419993">
                <a:tc>
                  <a:txBody>
                    <a:bodyPr/>
                    <a:lstStyle/>
                    <a:p>
                      <a:pPr algn="l">
                        <a:spcAft>
                          <a:spcPts val="0"/>
                        </a:spcAft>
                      </a:pPr>
                      <a:r>
                        <a:rPr lang="ru-RU" sz="1500">
                          <a:effectLst/>
                        </a:rPr>
                        <a:t>оксид углерода</a:t>
                      </a:r>
                      <a:endParaRPr lang="ru-RU" sz="1500">
                        <a:effectLst/>
                        <a:latin typeface="Times New Roman"/>
                        <a:ea typeface="Times New Roman"/>
                      </a:endParaRPr>
                    </a:p>
                  </a:txBody>
                  <a:tcPr marL="67561" marR="67561" marT="0" marB="0" anchor="ctr"/>
                </a:tc>
                <a:tc>
                  <a:txBody>
                    <a:bodyPr/>
                    <a:lstStyle/>
                    <a:p>
                      <a:pPr algn="ctr">
                        <a:spcAft>
                          <a:spcPts val="0"/>
                        </a:spcAft>
                      </a:pPr>
                      <a:r>
                        <a:rPr lang="ru-RU" sz="1500">
                          <a:effectLst/>
                        </a:rPr>
                        <a:t>52,276</a:t>
                      </a:r>
                      <a:endParaRPr lang="ru-RU" sz="1500">
                        <a:effectLst/>
                        <a:latin typeface="Times New Roman"/>
                        <a:ea typeface="Times New Roman"/>
                      </a:endParaRPr>
                    </a:p>
                  </a:txBody>
                  <a:tcPr marL="67561" marR="67561" marT="0" marB="0" anchor="ctr"/>
                </a:tc>
                <a:tc>
                  <a:txBody>
                    <a:bodyPr/>
                    <a:lstStyle/>
                    <a:p>
                      <a:pPr algn="ctr">
                        <a:spcAft>
                          <a:spcPts val="0"/>
                        </a:spcAft>
                      </a:pPr>
                      <a:r>
                        <a:rPr lang="ru-RU" sz="1500">
                          <a:effectLst/>
                        </a:rPr>
                        <a:t>48,144</a:t>
                      </a:r>
                      <a:endParaRPr lang="ru-RU" sz="1500">
                        <a:effectLst/>
                        <a:latin typeface="Times New Roman"/>
                        <a:ea typeface="Times New Roman"/>
                      </a:endParaRPr>
                    </a:p>
                  </a:txBody>
                  <a:tcPr marL="67561" marR="67561" marT="0" marB="0" anchor="ctr"/>
                </a:tc>
                <a:tc>
                  <a:txBody>
                    <a:bodyPr/>
                    <a:lstStyle/>
                    <a:p>
                      <a:pPr algn="ctr">
                        <a:spcAft>
                          <a:spcPts val="0"/>
                        </a:spcAft>
                      </a:pPr>
                      <a:r>
                        <a:rPr lang="ru-RU" sz="1500">
                          <a:effectLst/>
                        </a:rPr>
                        <a:t>52,276</a:t>
                      </a:r>
                      <a:endParaRPr lang="ru-RU" sz="1500">
                        <a:effectLst/>
                        <a:latin typeface="Times New Roman"/>
                        <a:ea typeface="Times New Roman"/>
                      </a:endParaRPr>
                    </a:p>
                  </a:txBody>
                  <a:tcPr marL="67561" marR="67561" marT="0" marB="0" anchor="ctr"/>
                </a:tc>
                <a:tc>
                  <a:txBody>
                    <a:bodyPr/>
                    <a:lstStyle/>
                    <a:p>
                      <a:pPr algn="ctr">
                        <a:spcAft>
                          <a:spcPts val="0"/>
                        </a:spcAft>
                      </a:pPr>
                      <a:r>
                        <a:rPr lang="ru-RU" sz="1500">
                          <a:effectLst/>
                        </a:rPr>
                        <a:t>71,6</a:t>
                      </a:r>
                      <a:endParaRPr lang="ru-RU" sz="1500">
                        <a:effectLst/>
                        <a:latin typeface="Times New Roman"/>
                        <a:ea typeface="Times New Roman"/>
                      </a:endParaRPr>
                    </a:p>
                  </a:txBody>
                  <a:tcPr marL="67561" marR="67561" marT="0" marB="0" anchor="ctr"/>
                </a:tc>
              </a:tr>
              <a:tr h="524246">
                <a:tc>
                  <a:txBody>
                    <a:bodyPr/>
                    <a:lstStyle/>
                    <a:p>
                      <a:pPr algn="l">
                        <a:spcAft>
                          <a:spcPts val="0"/>
                        </a:spcAft>
                      </a:pPr>
                      <a:r>
                        <a:rPr lang="ru-RU" sz="1500">
                          <a:effectLst/>
                        </a:rPr>
                        <a:t>оксиды азота</a:t>
                      </a:r>
                      <a:br>
                        <a:rPr lang="ru-RU" sz="1500">
                          <a:effectLst/>
                        </a:rPr>
                      </a:br>
                      <a:r>
                        <a:rPr lang="ru-RU" sz="1500">
                          <a:effectLst/>
                        </a:rPr>
                        <a:t>(в пересчете на NO</a:t>
                      </a:r>
                      <a:r>
                        <a:rPr lang="ru-RU" sz="1500" baseline="-25000">
                          <a:effectLst/>
                        </a:rPr>
                        <a:t>2</a:t>
                      </a:r>
                      <a:r>
                        <a:rPr lang="ru-RU" sz="1500">
                          <a:effectLst/>
                        </a:rPr>
                        <a:t>)</a:t>
                      </a:r>
                      <a:endParaRPr lang="ru-RU" sz="1500">
                        <a:effectLst/>
                        <a:latin typeface="Times New Roman"/>
                        <a:ea typeface="Times New Roman"/>
                      </a:endParaRPr>
                    </a:p>
                  </a:txBody>
                  <a:tcPr marL="67561" marR="67561" marT="0" marB="0" anchor="ctr"/>
                </a:tc>
                <a:tc>
                  <a:txBody>
                    <a:bodyPr/>
                    <a:lstStyle/>
                    <a:p>
                      <a:pPr algn="ctr">
                        <a:spcAft>
                          <a:spcPts val="0"/>
                        </a:spcAft>
                      </a:pPr>
                      <a:r>
                        <a:rPr lang="ru-RU" sz="1500">
                          <a:effectLst/>
                        </a:rPr>
                        <a:t>24,722</a:t>
                      </a:r>
                      <a:endParaRPr lang="ru-RU" sz="1500">
                        <a:effectLst/>
                        <a:latin typeface="Times New Roman"/>
                        <a:ea typeface="Times New Roman"/>
                      </a:endParaRPr>
                    </a:p>
                  </a:txBody>
                  <a:tcPr marL="67561" marR="67561" marT="0" marB="0" anchor="ctr"/>
                </a:tc>
                <a:tc>
                  <a:txBody>
                    <a:bodyPr/>
                    <a:lstStyle/>
                    <a:p>
                      <a:pPr algn="ctr">
                        <a:spcAft>
                          <a:spcPts val="0"/>
                        </a:spcAft>
                      </a:pPr>
                      <a:r>
                        <a:rPr lang="ru-RU" sz="1500">
                          <a:effectLst/>
                        </a:rPr>
                        <a:t>20,808</a:t>
                      </a:r>
                      <a:endParaRPr lang="ru-RU" sz="1500">
                        <a:effectLst/>
                        <a:latin typeface="Times New Roman"/>
                        <a:ea typeface="Times New Roman"/>
                      </a:endParaRPr>
                    </a:p>
                  </a:txBody>
                  <a:tcPr marL="67561" marR="67561" marT="0" marB="0" anchor="ctr"/>
                </a:tc>
                <a:tc>
                  <a:txBody>
                    <a:bodyPr/>
                    <a:lstStyle/>
                    <a:p>
                      <a:pPr algn="ctr">
                        <a:spcAft>
                          <a:spcPts val="0"/>
                        </a:spcAft>
                      </a:pPr>
                      <a:r>
                        <a:rPr lang="ru-RU" sz="1500">
                          <a:effectLst/>
                        </a:rPr>
                        <a:t>24,722</a:t>
                      </a:r>
                      <a:endParaRPr lang="ru-RU" sz="1500">
                        <a:effectLst/>
                        <a:latin typeface="Times New Roman"/>
                        <a:ea typeface="Times New Roman"/>
                      </a:endParaRPr>
                    </a:p>
                  </a:txBody>
                  <a:tcPr marL="67561" marR="67561" marT="0" marB="0" anchor="ctr"/>
                </a:tc>
                <a:tc>
                  <a:txBody>
                    <a:bodyPr/>
                    <a:lstStyle/>
                    <a:p>
                      <a:pPr algn="ctr">
                        <a:spcAft>
                          <a:spcPts val="0"/>
                        </a:spcAft>
                      </a:pPr>
                      <a:r>
                        <a:rPr lang="ru-RU" sz="1500">
                          <a:effectLst/>
                        </a:rPr>
                        <a:t>84,1</a:t>
                      </a:r>
                      <a:endParaRPr lang="ru-RU" sz="1500">
                        <a:effectLst/>
                        <a:latin typeface="Times New Roman"/>
                        <a:ea typeface="Times New Roman"/>
                      </a:endParaRPr>
                    </a:p>
                  </a:txBody>
                  <a:tcPr marL="67561" marR="67561" marT="0" marB="0" anchor="ctr"/>
                </a:tc>
              </a:tr>
              <a:tr h="519777">
                <a:tc>
                  <a:txBody>
                    <a:bodyPr/>
                    <a:lstStyle/>
                    <a:p>
                      <a:pPr algn="l">
                        <a:spcAft>
                          <a:spcPts val="0"/>
                        </a:spcAft>
                      </a:pPr>
                      <a:r>
                        <a:rPr lang="ru-RU" sz="1500">
                          <a:effectLst/>
                        </a:rPr>
                        <a:t>углеводороды (без ЛОС)</a:t>
                      </a:r>
                      <a:endParaRPr lang="ru-RU" sz="1500">
                        <a:effectLst/>
                        <a:latin typeface="Times New Roman"/>
                        <a:ea typeface="Times New Roman"/>
                      </a:endParaRPr>
                    </a:p>
                  </a:txBody>
                  <a:tcPr marL="67561" marR="67561" marT="0" marB="0" anchor="ctr"/>
                </a:tc>
                <a:tc>
                  <a:txBody>
                    <a:bodyPr/>
                    <a:lstStyle/>
                    <a:p>
                      <a:pPr algn="ctr">
                        <a:spcAft>
                          <a:spcPts val="0"/>
                        </a:spcAft>
                      </a:pPr>
                      <a:r>
                        <a:rPr lang="ru-RU" sz="1500">
                          <a:effectLst/>
                        </a:rPr>
                        <a:t>31,279</a:t>
                      </a:r>
                      <a:endParaRPr lang="ru-RU" sz="1500">
                        <a:effectLst/>
                        <a:latin typeface="Times New Roman"/>
                        <a:ea typeface="Times New Roman"/>
                      </a:endParaRPr>
                    </a:p>
                  </a:txBody>
                  <a:tcPr marL="67561" marR="67561" marT="0" marB="0" anchor="ctr"/>
                </a:tc>
                <a:tc>
                  <a:txBody>
                    <a:bodyPr/>
                    <a:lstStyle/>
                    <a:p>
                      <a:pPr algn="ctr">
                        <a:spcAft>
                          <a:spcPts val="0"/>
                        </a:spcAft>
                      </a:pPr>
                      <a:r>
                        <a:rPr lang="ru-RU" sz="1500">
                          <a:effectLst/>
                        </a:rPr>
                        <a:t>7,980</a:t>
                      </a:r>
                      <a:endParaRPr lang="ru-RU" sz="1500">
                        <a:effectLst/>
                        <a:latin typeface="Times New Roman"/>
                        <a:ea typeface="Times New Roman"/>
                      </a:endParaRPr>
                    </a:p>
                  </a:txBody>
                  <a:tcPr marL="67561" marR="67561" marT="0" marB="0" anchor="ctr"/>
                </a:tc>
                <a:tc>
                  <a:txBody>
                    <a:bodyPr/>
                    <a:lstStyle/>
                    <a:p>
                      <a:pPr algn="ctr">
                        <a:spcAft>
                          <a:spcPts val="0"/>
                        </a:spcAft>
                      </a:pPr>
                      <a:r>
                        <a:rPr lang="ru-RU" sz="1500">
                          <a:effectLst/>
                        </a:rPr>
                        <a:t>31,276</a:t>
                      </a:r>
                      <a:endParaRPr lang="ru-RU" sz="1500">
                        <a:effectLst/>
                        <a:latin typeface="Times New Roman"/>
                        <a:ea typeface="Times New Roman"/>
                      </a:endParaRPr>
                    </a:p>
                  </a:txBody>
                  <a:tcPr marL="67561" marR="67561" marT="0" marB="0" anchor="ctr"/>
                </a:tc>
                <a:tc>
                  <a:txBody>
                    <a:bodyPr/>
                    <a:lstStyle/>
                    <a:p>
                      <a:pPr algn="ctr">
                        <a:spcAft>
                          <a:spcPts val="0"/>
                        </a:spcAft>
                      </a:pPr>
                      <a:r>
                        <a:rPr lang="ru-RU" sz="1500">
                          <a:effectLst/>
                        </a:rPr>
                        <a:t>100,0</a:t>
                      </a:r>
                      <a:endParaRPr lang="ru-RU" sz="1500">
                        <a:effectLst/>
                        <a:latin typeface="Times New Roman"/>
                        <a:ea typeface="Times New Roman"/>
                      </a:endParaRPr>
                    </a:p>
                  </a:txBody>
                  <a:tcPr marL="67561" marR="67561" marT="0" marB="0" anchor="ctr"/>
                </a:tc>
              </a:tr>
              <a:tr h="489990">
                <a:tc>
                  <a:txBody>
                    <a:bodyPr/>
                    <a:lstStyle/>
                    <a:p>
                      <a:pPr algn="l">
                        <a:spcAft>
                          <a:spcPts val="0"/>
                        </a:spcAft>
                      </a:pPr>
                      <a:r>
                        <a:rPr lang="ru-RU" sz="1500">
                          <a:effectLst/>
                        </a:rPr>
                        <a:t>летучие органические соединения</a:t>
                      </a:r>
                      <a:endParaRPr lang="ru-RU" sz="1500">
                        <a:effectLst/>
                        <a:latin typeface="Times New Roman"/>
                        <a:ea typeface="Times New Roman"/>
                      </a:endParaRPr>
                    </a:p>
                  </a:txBody>
                  <a:tcPr marL="67561" marR="67561" marT="0" marB="0" anchor="ctr"/>
                </a:tc>
                <a:tc>
                  <a:txBody>
                    <a:bodyPr/>
                    <a:lstStyle/>
                    <a:p>
                      <a:pPr algn="ctr">
                        <a:spcAft>
                          <a:spcPts val="0"/>
                        </a:spcAft>
                      </a:pPr>
                      <a:r>
                        <a:rPr lang="ru-RU" sz="1500">
                          <a:effectLst/>
                        </a:rPr>
                        <a:t>9448,583</a:t>
                      </a:r>
                      <a:endParaRPr lang="ru-RU" sz="1500">
                        <a:effectLst/>
                        <a:latin typeface="Times New Roman"/>
                        <a:ea typeface="Times New Roman"/>
                      </a:endParaRPr>
                    </a:p>
                  </a:txBody>
                  <a:tcPr marL="67561" marR="67561" marT="0" marB="0" anchor="ctr"/>
                </a:tc>
                <a:tc>
                  <a:txBody>
                    <a:bodyPr/>
                    <a:lstStyle/>
                    <a:p>
                      <a:pPr algn="ctr">
                        <a:spcAft>
                          <a:spcPts val="0"/>
                        </a:spcAft>
                      </a:pPr>
                      <a:r>
                        <a:rPr lang="ru-RU" sz="1500">
                          <a:effectLst/>
                        </a:rPr>
                        <a:t>5549,546</a:t>
                      </a:r>
                      <a:endParaRPr lang="ru-RU" sz="1500">
                        <a:effectLst/>
                        <a:latin typeface="Times New Roman"/>
                        <a:ea typeface="Times New Roman"/>
                      </a:endParaRPr>
                    </a:p>
                  </a:txBody>
                  <a:tcPr marL="67561" marR="67561" marT="0" marB="0" anchor="ctr"/>
                </a:tc>
                <a:tc>
                  <a:txBody>
                    <a:bodyPr/>
                    <a:lstStyle/>
                    <a:p>
                      <a:pPr algn="ctr">
                        <a:spcAft>
                          <a:spcPts val="0"/>
                        </a:spcAft>
                      </a:pPr>
                      <a:r>
                        <a:rPr lang="ru-RU" sz="1500">
                          <a:effectLst/>
                        </a:rPr>
                        <a:t>9456,922</a:t>
                      </a:r>
                      <a:endParaRPr lang="ru-RU" sz="1500">
                        <a:effectLst/>
                        <a:latin typeface="Times New Roman"/>
                        <a:ea typeface="Times New Roman"/>
                      </a:endParaRPr>
                    </a:p>
                  </a:txBody>
                  <a:tcPr marL="67561" marR="67561" marT="0" marB="0" anchor="ctr"/>
                </a:tc>
                <a:tc>
                  <a:txBody>
                    <a:bodyPr/>
                    <a:lstStyle/>
                    <a:p>
                      <a:pPr algn="ctr">
                        <a:spcAft>
                          <a:spcPts val="0"/>
                        </a:spcAft>
                      </a:pPr>
                      <a:r>
                        <a:rPr lang="ru-RU" sz="1500">
                          <a:effectLst/>
                        </a:rPr>
                        <a:t>86,2</a:t>
                      </a:r>
                      <a:endParaRPr lang="ru-RU" sz="1500">
                        <a:effectLst/>
                        <a:latin typeface="Times New Roman"/>
                        <a:ea typeface="Times New Roman"/>
                      </a:endParaRPr>
                    </a:p>
                  </a:txBody>
                  <a:tcPr marL="67561" marR="67561" marT="0" marB="0" anchor="ctr"/>
                </a:tc>
              </a:tr>
              <a:tr h="523500">
                <a:tc>
                  <a:txBody>
                    <a:bodyPr/>
                    <a:lstStyle/>
                    <a:p>
                      <a:pPr algn="l">
                        <a:spcAft>
                          <a:spcPts val="0"/>
                        </a:spcAft>
                      </a:pPr>
                      <a:r>
                        <a:rPr lang="ru-RU" sz="1500">
                          <a:effectLst/>
                        </a:rPr>
                        <a:t>прочие газообразные и жидкие</a:t>
                      </a:r>
                      <a:endParaRPr lang="ru-RU" sz="1500">
                        <a:effectLst/>
                        <a:latin typeface="Times New Roman"/>
                        <a:ea typeface="Times New Roman"/>
                      </a:endParaRPr>
                    </a:p>
                  </a:txBody>
                  <a:tcPr marL="67561" marR="67561" marT="0" marB="0" anchor="ctr"/>
                </a:tc>
                <a:tc>
                  <a:txBody>
                    <a:bodyPr/>
                    <a:lstStyle/>
                    <a:p>
                      <a:pPr algn="ctr">
                        <a:spcAft>
                          <a:spcPts val="0"/>
                        </a:spcAft>
                      </a:pPr>
                      <a:r>
                        <a:rPr lang="ru-RU" sz="1500">
                          <a:effectLst/>
                        </a:rPr>
                        <a:t>5,060</a:t>
                      </a:r>
                      <a:endParaRPr lang="ru-RU" sz="1500">
                        <a:effectLst/>
                        <a:latin typeface="Times New Roman"/>
                        <a:ea typeface="Times New Roman"/>
                      </a:endParaRPr>
                    </a:p>
                  </a:txBody>
                  <a:tcPr marL="67561" marR="67561" marT="0" marB="0" anchor="ctr"/>
                </a:tc>
                <a:tc>
                  <a:txBody>
                    <a:bodyPr/>
                    <a:lstStyle/>
                    <a:p>
                      <a:pPr algn="ctr">
                        <a:spcAft>
                          <a:spcPts val="0"/>
                        </a:spcAft>
                      </a:pPr>
                      <a:r>
                        <a:rPr lang="ru-RU" sz="1500">
                          <a:effectLst/>
                        </a:rPr>
                        <a:t>3,453</a:t>
                      </a:r>
                      <a:endParaRPr lang="ru-RU" sz="1500">
                        <a:effectLst/>
                        <a:latin typeface="Times New Roman"/>
                        <a:ea typeface="Times New Roman"/>
                      </a:endParaRPr>
                    </a:p>
                  </a:txBody>
                  <a:tcPr marL="67561" marR="67561" marT="0" marB="0" anchor="ctr"/>
                </a:tc>
                <a:tc>
                  <a:txBody>
                    <a:bodyPr/>
                    <a:lstStyle/>
                    <a:p>
                      <a:pPr algn="ctr">
                        <a:spcAft>
                          <a:spcPts val="0"/>
                        </a:spcAft>
                      </a:pPr>
                      <a:r>
                        <a:rPr lang="ru-RU" sz="1500">
                          <a:effectLst/>
                        </a:rPr>
                        <a:t>5,066</a:t>
                      </a:r>
                      <a:endParaRPr lang="ru-RU" sz="1500">
                        <a:effectLst/>
                        <a:latin typeface="Times New Roman"/>
                        <a:ea typeface="Times New Roman"/>
                      </a:endParaRPr>
                    </a:p>
                  </a:txBody>
                  <a:tcPr marL="67561" marR="67561" marT="0" marB="0" anchor="ctr"/>
                </a:tc>
                <a:tc>
                  <a:txBody>
                    <a:bodyPr/>
                    <a:lstStyle/>
                    <a:p>
                      <a:pPr algn="ctr">
                        <a:spcAft>
                          <a:spcPts val="0"/>
                        </a:spcAft>
                      </a:pPr>
                      <a:r>
                        <a:rPr lang="ru-RU" sz="1500" dirty="0">
                          <a:effectLst/>
                        </a:rPr>
                        <a:t>22,3</a:t>
                      </a:r>
                      <a:endParaRPr lang="ru-RU" sz="1500" dirty="0">
                        <a:effectLst/>
                        <a:latin typeface="Times New Roman"/>
                        <a:ea typeface="Times New Roman"/>
                      </a:endParaRPr>
                    </a:p>
                  </a:txBody>
                  <a:tcPr marL="67561" marR="67561" marT="0" marB="0" anchor="ctr"/>
                </a:tc>
              </a:tr>
            </a:tbl>
          </a:graphicData>
        </a:graphic>
      </p:graphicFrame>
    </p:spTree>
    <p:extLst>
      <p:ext uri="{BB962C8B-B14F-4D97-AF65-F5344CB8AC3E}">
        <p14:creationId xmlns:p14="http://schemas.microsoft.com/office/powerpoint/2010/main" val="1122400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56" y="548680"/>
            <a:ext cx="9752013" cy="543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Рисунок 4"/>
          <p:cNvPicPr>
            <a:picLocks noChangeAspect="1"/>
          </p:cNvPicPr>
          <p:nvPr/>
        </p:nvPicPr>
        <p:blipFill>
          <a:blip r:embed="rId4">
            <a:extLst>
              <a:ext uri="{28A0092B-C50C-407E-A947-70E740481C1C}">
                <a14:useLocalDpi xmlns:a14="http://schemas.microsoft.com/office/drawing/2010/main" val="0"/>
              </a:ext>
            </a:extLst>
          </a:blip>
          <a:srcRect t="26743" b="63956"/>
          <a:stretch>
            <a:fillRect/>
          </a:stretch>
        </p:blipFill>
        <p:spPr bwMode="auto">
          <a:xfrm>
            <a:off x="1036148" y="980282"/>
            <a:ext cx="742473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0"/>
            <a:ext cx="988695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Заголовок 1"/>
          <p:cNvSpPr>
            <a:spLocks noGrp="1"/>
          </p:cNvSpPr>
          <p:nvPr>
            <p:ph type="title"/>
          </p:nvPr>
        </p:nvSpPr>
        <p:spPr>
          <a:xfrm>
            <a:off x="128588" y="168275"/>
            <a:ext cx="4745037" cy="2087563"/>
          </a:xfrm>
        </p:spPr>
        <p:txBody>
          <a:bodyPr/>
          <a:lstStyle/>
          <a:p>
            <a:pPr algn="l"/>
            <a:r>
              <a:rPr lang="ru-RU" altLang="ru-RU" sz="3000" b="1" dirty="0" smtClean="0">
                <a:latin typeface="Times New Roman" pitchFamily="18" charset="0"/>
                <a:cs typeface="Times New Roman" pitchFamily="18" charset="0"/>
              </a:rPr>
              <a:t>Структура региональной информационно-аналитической </a:t>
            </a:r>
            <a:r>
              <a:rPr lang="ru-RU" altLang="ru-RU" sz="3000" b="1" dirty="0" smtClean="0">
                <a:latin typeface="Times New Roman" pitchFamily="18" charset="0"/>
                <a:cs typeface="Times New Roman" pitchFamily="18" charset="0"/>
              </a:rPr>
              <a:t>системы </a:t>
            </a:r>
            <a:r>
              <a:rPr lang="ru-RU" altLang="ru-RU" sz="3000" b="1" dirty="0" smtClean="0">
                <a:latin typeface="Times New Roman" pitchFamily="18" charset="0"/>
                <a:cs typeface="Times New Roman" pitchFamily="18" charset="0"/>
              </a:rPr>
              <a:t>экологического мониторинга:</a:t>
            </a:r>
          </a:p>
        </p:txBody>
      </p:sp>
      <p:sp>
        <p:nvSpPr>
          <p:cNvPr id="3077" name="Прямоугольник 3"/>
          <p:cNvSpPr>
            <a:spLocks noChangeArrowheads="1"/>
          </p:cNvSpPr>
          <p:nvPr/>
        </p:nvSpPr>
        <p:spPr bwMode="auto">
          <a:xfrm>
            <a:off x="44450" y="2420938"/>
            <a:ext cx="51689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ru-RU" altLang="ru-RU" sz="1600"/>
              <a:t>- подсистема сбора и накопления данных;</a:t>
            </a:r>
          </a:p>
          <a:p>
            <a:r>
              <a:rPr lang="ru-RU" altLang="ru-RU" sz="1600"/>
              <a:t>- подсистема начальной обработки;</a:t>
            </a:r>
          </a:p>
          <a:p>
            <a:r>
              <a:rPr lang="ru-RU" altLang="ru-RU" sz="1600"/>
              <a:t>- локальное хранилище данных (Local Data Center - LDC);</a:t>
            </a:r>
          </a:p>
          <a:p>
            <a:r>
              <a:rPr lang="ru-RU" altLang="ru-RU" sz="1600"/>
              <a:t>- подсистема последующей обработки и интерпретации данных; </a:t>
            </a:r>
          </a:p>
          <a:p>
            <a:r>
              <a:rPr lang="ru-RU" altLang="ru-RU" sz="1600"/>
              <a:t>- центральное хранилище данных (Global Data Center - GDC);</a:t>
            </a:r>
          </a:p>
          <a:p>
            <a:r>
              <a:rPr lang="ru-RU" altLang="ru-RU" sz="1600"/>
              <a:t>- подсистема передачи данных в GDC;</a:t>
            </a:r>
          </a:p>
          <a:p>
            <a:r>
              <a:rPr lang="ru-RU" altLang="ru-RU" sz="1600"/>
              <a:t>- подсистема предоставления информации оперативному персоналу;</a:t>
            </a:r>
          </a:p>
          <a:p>
            <a:r>
              <a:rPr lang="ru-RU" altLang="ru-RU" sz="1600"/>
              <a:t>- подсистема автоматического оповещения;</a:t>
            </a:r>
          </a:p>
          <a:p>
            <a:r>
              <a:rPr lang="ru-RU" altLang="ru-RU" sz="1600"/>
              <a:t>- подсистема архивирования и сохранения информации за длительный период времени;</a:t>
            </a:r>
          </a:p>
          <a:p>
            <a:r>
              <a:rPr lang="ru-RU" altLang="ru-RU" sz="1600"/>
              <a:t>- подсистема защиты информации;</a:t>
            </a:r>
          </a:p>
          <a:p>
            <a:r>
              <a:rPr lang="ru-RU" altLang="ru-RU" sz="1600"/>
              <a:t>- подсистема противоаварийной защиты; </a:t>
            </a:r>
          </a:p>
          <a:p>
            <a:r>
              <a:rPr lang="ru-RU" altLang="ru-RU" sz="1600"/>
              <a:t>- подсистема управления.</a:t>
            </a:r>
          </a:p>
        </p:txBody>
      </p:sp>
      <p:sp>
        <p:nvSpPr>
          <p:cNvPr id="2" name="Объект 1"/>
          <p:cNvSpPr>
            <a:spLocks noGrp="1"/>
          </p:cNvSpPr>
          <p:nvPr>
            <p:ph idx="1"/>
          </p:nvPr>
        </p:nvSpPr>
        <p:spPr/>
        <p:txBody>
          <a:bodyPr/>
          <a:lstStyle/>
          <a:p>
            <a:endParaRPr lang="ru-RU"/>
          </a:p>
        </p:txBody>
      </p:sp>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3350" y="44624"/>
            <a:ext cx="4660900" cy="681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0"/>
            <a:ext cx="988695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Заголовок 1"/>
          <p:cNvSpPr>
            <a:spLocks noGrp="1"/>
          </p:cNvSpPr>
          <p:nvPr>
            <p:ph type="title"/>
          </p:nvPr>
        </p:nvSpPr>
        <p:spPr/>
        <p:txBody>
          <a:bodyPr/>
          <a:lstStyle/>
          <a:p>
            <a:pPr algn="l"/>
            <a:r>
              <a:rPr lang="ru-RU" altLang="ru-RU" sz="3000" b="1" smtClean="0">
                <a:latin typeface="Times New Roman" pitchFamily="18" charset="0"/>
                <a:cs typeface="Times New Roman" pitchFamily="18" charset="0"/>
              </a:rPr>
              <a:t>Задачи, решаемые региональной информационно-аналитической системой экологического мониторинга</a:t>
            </a:r>
          </a:p>
        </p:txBody>
      </p:sp>
      <p:sp>
        <p:nvSpPr>
          <p:cNvPr id="4100" name="Объект 2"/>
          <p:cNvSpPr>
            <a:spLocks noGrp="1"/>
          </p:cNvSpPr>
          <p:nvPr>
            <p:ph idx="1"/>
          </p:nvPr>
        </p:nvSpPr>
        <p:spPr/>
        <p:txBody>
          <a:bodyPr/>
          <a:lstStyle/>
          <a:p>
            <a:r>
              <a:rPr lang="ru-RU" altLang="ru-RU" sz="2000" smtClean="0"/>
              <a:t>контроль показателей загрязнения атмосферного воздуха по вредным веществам;</a:t>
            </a:r>
          </a:p>
          <a:p>
            <a:r>
              <a:rPr lang="ru-RU" altLang="ru-RU" sz="2000" smtClean="0"/>
              <a:t>радиационный контроль природной среды;</a:t>
            </a:r>
          </a:p>
          <a:p>
            <a:r>
              <a:rPr lang="ru-RU" altLang="ru-RU" sz="2000" smtClean="0"/>
              <a:t>контроль метеорологических параметров атмосферы;</a:t>
            </a:r>
          </a:p>
          <a:p>
            <a:r>
              <a:rPr lang="ru-RU" altLang="ru-RU" sz="2000" smtClean="0"/>
              <a:t>ведение базы данных показателей загрязнения атмосферного воздуха и метеопараметров;</a:t>
            </a:r>
          </a:p>
          <a:p>
            <a:r>
              <a:rPr lang="ru-RU" altLang="ru-RU" sz="2000" smtClean="0"/>
              <a:t>повышение эффективности экологического контроля за счет автоматизации процесса регистрации информации, ее передачи, обработки, анализа и хранения;</a:t>
            </a:r>
          </a:p>
          <a:p>
            <a:r>
              <a:rPr lang="ru-RU" altLang="ru-RU" sz="2000" smtClean="0"/>
              <a:t>своевременное предоставление информации лицам, принимающим решения, с учетом уровней доступа;</a:t>
            </a:r>
          </a:p>
          <a:p>
            <a:r>
              <a:rPr lang="ru-RU" altLang="ru-RU" sz="2000" smtClean="0"/>
              <a:t>информирование общественности и населения о состоянии окружающей природной среды на региональном и локальном уровне.</a:t>
            </a:r>
          </a:p>
          <a:p>
            <a:endParaRPr lang="ru-RU" altLang="ru-RU" sz="20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808038"/>
            <a:ext cx="9886950" cy="605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Заголовок 1"/>
          <p:cNvSpPr txBox="1">
            <a:spLocks/>
          </p:cNvSpPr>
          <p:nvPr/>
        </p:nvSpPr>
        <p:spPr bwMode="auto">
          <a:xfrm>
            <a:off x="488950" y="0"/>
            <a:ext cx="868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ru-RU" altLang="ru-RU" sz="2400" b="1">
                <a:latin typeface="Times New Roman" pitchFamily="18" charset="0"/>
                <a:cs typeface="Times New Roman" pitchFamily="18" charset="0"/>
              </a:rPr>
              <a:t>Размещение стационарных постов экологического мониторинга в Белгородской области</a:t>
            </a:r>
          </a:p>
        </p:txBody>
      </p:sp>
      <p:pic>
        <p:nvPicPr>
          <p:cNvPr id="5124"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9613" y="3725863"/>
            <a:ext cx="107950" cy="8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7238" y="3929063"/>
            <a:ext cx="109537" cy="8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6150" y="3930650"/>
            <a:ext cx="109538" cy="8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2463" y="3995738"/>
            <a:ext cx="109537" cy="8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7825" y="1341438"/>
            <a:ext cx="107950" cy="8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2288" y="1298575"/>
            <a:ext cx="109537" cy="8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6963" y="1196975"/>
            <a:ext cx="109537" cy="8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1"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6963" y="1382713"/>
            <a:ext cx="109537" cy="8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2863" y="1196975"/>
            <a:ext cx="109537" cy="8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Овал 1"/>
          <p:cNvSpPr/>
          <p:nvPr/>
        </p:nvSpPr>
        <p:spPr>
          <a:xfrm>
            <a:off x="3008313" y="3644900"/>
            <a:ext cx="649287" cy="647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 name="Скругленная прямоугольная выноска 4"/>
          <p:cNvSpPr/>
          <p:nvPr/>
        </p:nvSpPr>
        <p:spPr>
          <a:xfrm>
            <a:off x="3582988" y="3213100"/>
            <a:ext cx="793750" cy="295275"/>
          </a:xfrm>
          <a:prstGeom prst="wedgeRoundRectCallout">
            <a:avLst>
              <a:gd name="adj1" fmla="val -67934"/>
              <a:gd name="adj2" fmla="val 13759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chemeClr val="tx1"/>
                </a:solidFill>
              </a:rPr>
              <a:t>4 поста</a:t>
            </a:r>
          </a:p>
        </p:txBody>
      </p:sp>
      <p:sp>
        <p:nvSpPr>
          <p:cNvPr id="24" name="Овал 23"/>
          <p:cNvSpPr/>
          <p:nvPr/>
        </p:nvSpPr>
        <p:spPr>
          <a:xfrm>
            <a:off x="5340350" y="1196975"/>
            <a:ext cx="450850" cy="4635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5" name="Скругленная прямоугольная выноска 24"/>
          <p:cNvSpPr/>
          <p:nvPr/>
        </p:nvSpPr>
        <p:spPr>
          <a:xfrm>
            <a:off x="4521200" y="1700213"/>
            <a:ext cx="793750" cy="296862"/>
          </a:xfrm>
          <a:prstGeom prst="wedgeRoundRectCallout">
            <a:avLst>
              <a:gd name="adj1" fmla="val 68353"/>
              <a:gd name="adj2" fmla="val -9187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chemeClr val="tx1"/>
                </a:solidFill>
              </a:rPr>
              <a:t>2 поста</a:t>
            </a:r>
          </a:p>
        </p:txBody>
      </p:sp>
      <p:sp>
        <p:nvSpPr>
          <p:cNvPr id="26" name="Овал 25"/>
          <p:cNvSpPr/>
          <p:nvPr/>
        </p:nvSpPr>
        <p:spPr>
          <a:xfrm>
            <a:off x="5864225" y="1108075"/>
            <a:ext cx="735013" cy="4492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7" name="Скругленная прямоугольная выноска 26"/>
          <p:cNvSpPr/>
          <p:nvPr/>
        </p:nvSpPr>
        <p:spPr>
          <a:xfrm>
            <a:off x="6499225" y="1512888"/>
            <a:ext cx="792163" cy="295275"/>
          </a:xfrm>
          <a:prstGeom prst="wedgeRoundRectCallout">
            <a:avLst>
              <a:gd name="adj1" fmla="val -52360"/>
              <a:gd name="adj2" fmla="val -8144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chemeClr val="tx1"/>
                </a:solidFill>
              </a:rPr>
              <a:t>3 поста</a:t>
            </a:r>
          </a:p>
        </p:txBody>
      </p:sp>
      <p:sp>
        <p:nvSpPr>
          <p:cNvPr id="5142" name="Rectangle 23"/>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ru-RU" alt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0"/>
            <a:ext cx="988695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Заголовок 1"/>
          <p:cNvSpPr>
            <a:spLocks noGrp="1"/>
          </p:cNvSpPr>
          <p:nvPr>
            <p:ph type="title"/>
          </p:nvPr>
        </p:nvSpPr>
        <p:spPr>
          <a:xfrm>
            <a:off x="56456" y="66269"/>
            <a:ext cx="3960440" cy="2736304"/>
          </a:xfrm>
        </p:spPr>
        <p:txBody>
          <a:bodyPr/>
          <a:lstStyle/>
          <a:p>
            <a:pPr algn="l"/>
            <a:r>
              <a:rPr lang="ru-RU" altLang="ru-RU" sz="3000" b="1" dirty="0" smtClean="0">
                <a:latin typeface="Times New Roman" pitchFamily="18" charset="0"/>
                <a:cs typeface="Times New Roman" pitchFamily="18" charset="0"/>
              </a:rPr>
              <a:t>Структура автоматизированного поста контроля загрязнения атмосферного воздуха</a:t>
            </a:r>
            <a:endParaRPr lang="ru-RU" altLang="ru-RU" sz="3000" b="1" dirty="0" smtClean="0">
              <a:latin typeface="Times New Roman" pitchFamily="18" charset="0"/>
              <a:cs typeface="Times New Roman" pitchFamily="18" charset="0"/>
            </a:endParaRPr>
          </a:p>
        </p:txBody>
      </p:sp>
      <p:pic>
        <p:nvPicPr>
          <p:cNvPr id="27650"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4888" y="63500"/>
            <a:ext cx="5842000" cy="673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05456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0"/>
            <a:ext cx="988695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Заголовок 1"/>
          <p:cNvSpPr>
            <a:spLocks noGrp="1"/>
          </p:cNvSpPr>
          <p:nvPr>
            <p:ph type="title"/>
          </p:nvPr>
        </p:nvSpPr>
        <p:spPr/>
        <p:txBody>
          <a:bodyPr/>
          <a:lstStyle/>
          <a:p>
            <a:pPr algn="l"/>
            <a:r>
              <a:rPr lang="ru-RU" altLang="ru-RU" sz="3000" b="1" dirty="0" smtClean="0">
                <a:latin typeface="Times New Roman" pitchFamily="18" charset="0"/>
                <a:cs typeface="Times New Roman" pitchFamily="18" charset="0"/>
              </a:rPr>
              <a:t>Техническое обеспечение автоматизированных постов контроля загрязнения атмосферного воздуха</a:t>
            </a:r>
            <a:endParaRPr lang="ru-RU" altLang="ru-RU" sz="3000" b="1" dirty="0" smtClean="0">
              <a:latin typeface="Times New Roman" pitchFamily="18" charset="0"/>
              <a:cs typeface="Times New Roman" pitchFamily="18" charset="0"/>
            </a:endParaRPr>
          </a:p>
        </p:txBody>
      </p:sp>
      <p:pic>
        <p:nvPicPr>
          <p:cNvPr id="6149" name="Picture 5" descr="IMG_00001"/>
          <p:cNvPicPr>
            <a:picLocks noChangeAspect="1" noChangeArrowheads="1"/>
          </p:cNvPicPr>
          <p:nvPr/>
        </p:nvPicPr>
        <p:blipFill rotWithShape="1">
          <a:blip r:embed="rId4">
            <a:extLst>
              <a:ext uri="{28A0092B-C50C-407E-A947-70E740481C1C}">
                <a14:useLocalDpi xmlns:a14="http://schemas.microsoft.com/office/drawing/2010/main" val="0"/>
              </a:ext>
            </a:extLst>
          </a:blip>
          <a:srcRect t="8217"/>
          <a:stretch/>
        </p:blipFill>
        <p:spPr bwMode="auto">
          <a:xfrm>
            <a:off x="620835" y="4005064"/>
            <a:ext cx="3513336" cy="238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IMG_0003"/>
          <p:cNvPicPr>
            <a:picLocks noChangeAspect="1" noChangeArrowheads="1"/>
          </p:cNvPicPr>
          <p:nvPr/>
        </p:nvPicPr>
        <p:blipFill rotWithShape="1">
          <a:blip r:embed="rId5">
            <a:extLst>
              <a:ext uri="{28A0092B-C50C-407E-A947-70E740481C1C}">
                <a14:useLocalDpi xmlns:a14="http://schemas.microsoft.com/office/drawing/2010/main" val="0"/>
              </a:ext>
            </a:extLst>
          </a:blip>
          <a:srcRect l="6829" t="8753" r="20053" b="21266"/>
          <a:stretch/>
        </p:blipFill>
        <p:spPr bwMode="auto">
          <a:xfrm>
            <a:off x="5817096" y="1628800"/>
            <a:ext cx="2948300" cy="2110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Скругленная прямоугольная выноска 1"/>
          <p:cNvSpPr/>
          <p:nvPr/>
        </p:nvSpPr>
        <p:spPr>
          <a:xfrm>
            <a:off x="5673080" y="4293096"/>
            <a:ext cx="3528392" cy="2016224"/>
          </a:xfrm>
          <a:prstGeom prst="wedgeRoundRectCallout">
            <a:avLst>
              <a:gd name="adj1" fmla="val -137972"/>
              <a:gd name="adj2" fmla="val -23929"/>
              <a:gd name="adj3" fmla="val 16667"/>
            </a:avLst>
          </a:prstGeom>
          <a:noFill/>
          <a:ln>
            <a:solidFill>
              <a:schemeClr val="tx2">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ru-RU" altLang="ru-RU" sz="2000" b="1" dirty="0" smtClean="0">
                <a:solidFill>
                  <a:schemeClr val="tx1"/>
                </a:solidFill>
              </a:rPr>
              <a:t>Электрохимические газовые датчики для контроля концентраций диоксида серы, диоксида азота и оксида углерода фирмы </a:t>
            </a:r>
            <a:r>
              <a:rPr lang="ru-RU" altLang="ru-RU" sz="2000" b="1" dirty="0" err="1" smtClean="0">
                <a:solidFill>
                  <a:schemeClr val="tx1"/>
                </a:solidFill>
              </a:rPr>
              <a:t>AeroQual</a:t>
            </a:r>
            <a:endParaRPr lang="ru-RU" altLang="ru-RU" sz="2000" b="1" dirty="0" smtClean="0">
              <a:solidFill>
                <a:schemeClr val="tx1"/>
              </a:solidFill>
            </a:endParaRPr>
          </a:p>
        </p:txBody>
      </p:sp>
      <p:sp>
        <p:nvSpPr>
          <p:cNvPr id="9" name="Скругленная прямоугольная выноска 8"/>
          <p:cNvSpPr/>
          <p:nvPr/>
        </p:nvSpPr>
        <p:spPr>
          <a:xfrm>
            <a:off x="738112" y="1646984"/>
            <a:ext cx="3278783" cy="1854024"/>
          </a:xfrm>
          <a:prstGeom prst="wedgeRoundRectCallout">
            <a:avLst>
              <a:gd name="adj1" fmla="val 160543"/>
              <a:gd name="adj2" fmla="val 16614"/>
              <a:gd name="adj3" fmla="val 16667"/>
            </a:avLst>
          </a:prstGeom>
          <a:noFill/>
          <a:ln>
            <a:solidFill>
              <a:schemeClr val="tx2">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ru-RU" altLang="ru-RU" sz="2000" b="1" dirty="0" smtClean="0">
                <a:solidFill>
                  <a:schemeClr val="tx1"/>
                </a:solidFill>
              </a:rPr>
              <a:t>Полупроводниковые газовые датчики для контроля концентраций диоксида серы, диоксида азота и оксида углерода фирмы </a:t>
            </a:r>
            <a:r>
              <a:rPr lang="ru-RU" altLang="ru-RU" sz="2000" b="1" dirty="0" err="1" smtClean="0">
                <a:solidFill>
                  <a:schemeClr val="tx1"/>
                </a:solidFill>
              </a:rPr>
              <a:t>AeroQual</a:t>
            </a:r>
            <a:endParaRPr lang="ru-RU" altLang="ru-RU" sz="2000" b="1" dirty="0" smtClean="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0"/>
            <a:ext cx="988695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Заголовок 1"/>
          <p:cNvSpPr>
            <a:spLocks noGrp="1"/>
          </p:cNvSpPr>
          <p:nvPr>
            <p:ph type="title"/>
          </p:nvPr>
        </p:nvSpPr>
        <p:spPr/>
        <p:txBody>
          <a:bodyPr/>
          <a:lstStyle/>
          <a:p>
            <a:pPr algn="l"/>
            <a:r>
              <a:rPr lang="ru-RU" altLang="ru-RU" sz="3000" b="1" dirty="0" smtClean="0">
                <a:latin typeface="Times New Roman" pitchFamily="18" charset="0"/>
                <a:cs typeface="Times New Roman" pitchFamily="18" charset="0"/>
              </a:rPr>
              <a:t>Техническое обеспечение автоматизированных постов контроля загрязнения атмосферного воздуха</a:t>
            </a:r>
            <a:endParaRPr lang="ru-RU" altLang="ru-RU" sz="3000" b="1" dirty="0" smtClean="0">
              <a:latin typeface="Times New Roman" pitchFamily="18" charset="0"/>
              <a:cs typeface="Times New Roman" pitchFamily="18" charset="0"/>
            </a:endParaRPr>
          </a:p>
        </p:txBody>
      </p:sp>
      <p:pic>
        <p:nvPicPr>
          <p:cNvPr id="25602" name="Picture 2" descr="IMG_00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0594" y="1594688"/>
            <a:ext cx="3318629" cy="248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Скругленная прямоугольная выноска 8"/>
          <p:cNvSpPr/>
          <p:nvPr/>
        </p:nvSpPr>
        <p:spPr>
          <a:xfrm>
            <a:off x="738112" y="1646984"/>
            <a:ext cx="3926856" cy="1133944"/>
          </a:xfrm>
          <a:prstGeom prst="wedgeRoundRectCallout">
            <a:avLst>
              <a:gd name="adj1" fmla="val 100659"/>
              <a:gd name="adj2" fmla="val 2355"/>
              <a:gd name="adj3" fmla="val 16667"/>
            </a:avLst>
          </a:prstGeom>
          <a:noFill/>
          <a:ln>
            <a:solidFill>
              <a:schemeClr val="tx2">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ru-RU" altLang="ru-RU" sz="2000" b="1" dirty="0" smtClean="0">
                <a:solidFill>
                  <a:schemeClr val="tx1"/>
                </a:solidFill>
              </a:rPr>
              <a:t>Блок газового анализа на полупроводниковы</a:t>
            </a:r>
            <a:r>
              <a:rPr lang="ru-RU" altLang="ru-RU" sz="2000" b="1" dirty="0" smtClean="0">
                <a:solidFill>
                  <a:schemeClr val="tx1"/>
                </a:solidFill>
              </a:rPr>
              <a:t>х датчиках</a:t>
            </a:r>
            <a:endParaRPr lang="ru-RU" altLang="ru-RU" sz="2000" b="1" dirty="0" smtClean="0">
              <a:solidFill>
                <a:schemeClr val="tx1"/>
              </a:solidFill>
            </a:endParaRPr>
          </a:p>
          <a:p>
            <a:r>
              <a:rPr lang="ru-RU" altLang="ru-RU" sz="2000" b="1" dirty="0" smtClean="0">
                <a:solidFill>
                  <a:schemeClr val="tx1"/>
                </a:solidFill>
              </a:rPr>
              <a:t>фирмы </a:t>
            </a:r>
            <a:r>
              <a:rPr lang="ru-RU" altLang="ru-RU" sz="2000" b="1" dirty="0" err="1" smtClean="0">
                <a:solidFill>
                  <a:schemeClr val="tx1"/>
                </a:solidFill>
              </a:rPr>
              <a:t>AeroQual</a:t>
            </a:r>
            <a:endParaRPr lang="ru-RU" altLang="ru-RU" sz="2000" b="1" dirty="0" smtClean="0">
              <a:solidFill>
                <a:schemeClr val="tx1"/>
              </a:solidFill>
            </a:endParaRPr>
          </a:p>
        </p:txBody>
      </p:sp>
      <p:pic>
        <p:nvPicPr>
          <p:cNvPr id="25603" name="Picture 3" descr="IMG_000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112" y="3244423"/>
            <a:ext cx="406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Скругленная прямоугольная выноска 1"/>
          <p:cNvSpPr/>
          <p:nvPr/>
        </p:nvSpPr>
        <p:spPr>
          <a:xfrm>
            <a:off x="5457056" y="4509120"/>
            <a:ext cx="4032448" cy="1152128"/>
          </a:xfrm>
          <a:prstGeom prst="wedgeRoundRectCallout">
            <a:avLst>
              <a:gd name="adj1" fmla="val -107849"/>
              <a:gd name="adj2" fmla="val -10789"/>
              <a:gd name="adj3" fmla="val 16667"/>
            </a:avLst>
          </a:prstGeom>
          <a:noFill/>
          <a:ln>
            <a:solidFill>
              <a:schemeClr val="tx2">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ru-RU" altLang="ru-RU" sz="2000" b="1" dirty="0" smtClean="0">
                <a:solidFill>
                  <a:schemeClr val="tx1"/>
                </a:solidFill>
              </a:rPr>
              <a:t>Блок газового анализа на электрохимических датчиках</a:t>
            </a:r>
          </a:p>
          <a:p>
            <a:r>
              <a:rPr lang="ru-RU" altLang="ru-RU" sz="2000" b="1" dirty="0" smtClean="0">
                <a:solidFill>
                  <a:schemeClr val="tx1"/>
                </a:solidFill>
              </a:rPr>
              <a:t>фирмы </a:t>
            </a:r>
            <a:r>
              <a:rPr lang="ru-RU" altLang="ru-RU" sz="2000" b="1" dirty="0" err="1" smtClean="0">
                <a:solidFill>
                  <a:schemeClr val="tx1"/>
                </a:solidFill>
              </a:rPr>
              <a:t>AeroQual</a:t>
            </a:r>
            <a:endParaRPr lang="ru-RU" altLang="ru-RU" sz="2000" b="1" dirty="0" smtClean="0">
              <a:solidFill>
                <a:schemeClr val="tx1"/>
              </a:solidFill>
            </a:endParaRPr>
          </a:p>
        </p:txBody>
      </p:sp>
    </p:spTree>
    <p:extLst>
      <p:ext uri="{BB962C8B-B14F-4D97-AF65-F5344CB8AC3E}">
        <p14:creationId xmlns:p14="http://schemas.microsoft.com/office/powerpoint/2010/main" val="2838624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0"/>
            <a:ext cx="988695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Заголовок 1"/>
          <p:cNvSpPr>
            <a:spLocks noGrp="1"/>
          </p:cNvSpPr>
          <p:nvPr>
            <p:ph type="title"/>
          </p:nvPr>
        </p:nvSpPr>
        <p:spPr>
          <a:xfrm>
            <a:off x="495300" y="274638"/>
            <a:ext cx="8915400" cy="778098"/>
          </a:xfrm>
        </p:spPr>
        <p:txBody>
          <a:bodyPr/>
          <a:lstStyle/>
          <a:p>
            <a:pPr algn="l"/>
            <a:r>
              <a:rPr lang="ru-RU" altLang="ru-RU" sz="3000" b="1" dirty="0" smtClean="0">
                <a:latin typeface="Times New Roman" pitchFamily="18" charset="0"/>
                <a:cs typeface="Times New Roman" pitchFamily="18" charset="0"/>
              </a:rPr>
              <a:t>Внешний вид автоматизированного поста контроля загрязнения атмосферного воздуха</a:t>
            </a:r>
            <a:endParaRPr lang="ru-RU" altLang="ru-RU" sz="3000" b="1" dirty="0" smtClean="0">
              <a:latin typeface="Times New Roman" pitchFamily="18" charset="0"/>
              <a:cs typeface="Times New Roman" pitchFamily="18" charset="0"/>
            </a:endParaRPr>
          </a:p>
        </p:txBody>
      </p:sp>
      <p:pic>
        <p:nvPicPr>
          <p:cNvPr id="266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5741" r="3583"/>
          <a:stretch/>
        </p:blipFill>
        <p:spPr bwMode="auto">
          <a:xfrm>
            <a:off x="3060834" y="1253567"/>
            <a:ext cx="4235115" cy="554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89102" y="1556792"/>
            <a:ext cx="1563698" cy="400110"/>
          </a:xfrm>
          <a:prstGeom prst="rect">
            <a:avLst/>
          </a:prstGeom>
          <a:noFill/>
        </p:spPr>
        <p:txBody>
          <a:bodyPr wrap="none" rtlCol="0">
            <a:spAutoFit/>
          </a:bodyPr>
          <a:lstStyle/>
          <a:p>
            <a:r>
              <a:rPr lang="en-US" sz="2000" b="1" dirty="0" smtClean="0">
                <a:latin typeface="Times New Roman" panose="02020603050405020304" pitchFamily="18" charset="0"/>
                <a:cs typeface="Times New Roman" panose="02020603050405020304" pitchFamily="18" charset="0"/>
              </a:rPr>
              <a:t>GSM-</a:t>
            </a:r>
            <a:r>
              <a:rPr lang="ru-RU" sz="2000" b="1" dirty="0" smtClean="0">
                <a:latin typeface="Times New Roman" panose="02020603050405020304" pitchFamily="18" charset="0"/>
                <a:cs typeface="Times New Roman" panose="02020603050405020304" pitchFamily="18" charset="0"/>
              </a:rPr>
              <a:t>модем</a:t>
            </a:r>
            <a:endParaRPr lang="ru-RU" sz="20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598728" y="2466789"/>
            <a:ext cx="1546770" cy="1323439"/>
          </a:xfrm>
          <a:prstGeom prst="rect">
            <a:avLst/>
          </a:prstGeom>
          <a:noFill/>
        </p:spPr>
        <p:txBody>
          <a:bodyPr wrap="none" rtlCol="0">
            <a:spAutoFit/>
          </a:bodyPr>
          <a:lstStyle/>
          <a:p>
            <a:r>
              <a:rPr lang="ru-RU" sz="2000" b="1" dirty="0" err="1" smtClean="0">
                <a:latin typeface="Times New Roman" panose="02020603050405020304" pitchFamily="18" charset="0"/>
                <a:cs typeface="Times New Roman" panose="02020603050405020304" pitchFamily="18" charset="0"/>
              </a:rPr>
              <a:t>Програм</a:t>
            </a:r>
            <a:r>
              <a:rPr lang="ru-RU" sz="2000" b="1" dirty="0" smtClean="0">
                <a:latin typeface="Times New Roman" panose="02020603050405020304" pitchFamily="18" charset="0"/>
                <a:cs typeface="Times New Roman" panose="02020603050405020304" pitchFamily="18" charset="0"/>
              </a:rPr>
              <a:t>-</a:t>
            </a:r>
          </a:p>
          <a:p>
            <a:r>
              <a:rPr lang="ru-RU" sz="2000" b="1" dirty="0" err="1" smtClean="0">
                <a:latin typeface="Times New Roman" panose="02020603050405020304" pitchFamily="18" charset="0"/>
                <a:cs typeface="Times New Roman" panose="02020603050405020304" pitchFamily="18" charset="0"/>
              </a:rPr>
              <a:t>мируемый</a:t>
            </a:r>
            <a:endParaRPr lang="ru-RU" sz="2000" b="1" dirty="0" smtClean="0">
              <a:latin typeface="Times New Roman" panose="02020603050405020304" pitchFamily="18" charset="0"/>
              <a:cs typeface="Times New Roman" panose="02020603050405020304" pitchFamily="18" charset="0"/>
            </a:endParaRPr>
          </a:p>
          <a:p>
            <a:r>
              <a:rPr lang="ru-RU" sz="2000" b="1" dirty="0" smtClean="0">
                <a:latin typeface="Times New Roman" panose="02020603050405020304" pitchFamily="18" charset="0"/>
                <a:cs typeface="Times New Roman" panose="02020603050405020304" pitchFamily="18" charset="0"/>
              </a:rPr>
              <a:t>логический</a:t>
            </a:r>
          </a:p>
          <a:p>
            <a:r>
              <a:rPr lang="ru-RU" sz="2000" b="1" dirty="0" smtClean="0">
                <a:latin typeface="Times New Roman" panose="02020603050405020304" pitchFamily="18" charset="0"/>
                <a:cs typeface="Times New Roman" panose="02020603050405020304" pitchFamily="18" charset="0"/>
              </a:rPr>
              <a:t>контроллер</a:t>
            </a:r>
            <a:endParaRPr lang="ru-RU" sz="2000"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2050518" y="3844441"/>
            <a:ext cx="1094980" cy="400110"/>
          </a:xfrm>
          <a:prstGeom prst="rect">
            <a:avLst/>
          </a:prstGeom>
          <a:noFill/>
        </p:spPr>
        <p:txBody>
          <a:bodyPr wrap="none" rtlCol="0">
            <a:spAutoFit/>
          </a:bodyPr>
          <a:lstStyle/>
          <a:p>
            <a:r>
              <a:rPr lang="ru-RU" sz="2000" b="1" dirty="0" smtClean="0">
                <a:latin typeface="Times New Roman" panose="02020603050405020304" pitchFamily="18" charset="0"/>
                <a:cs typeface="Times New Roman" panose="02020603050405020304" pitchFamily="18" charset="0"/>
              </a:rPr>
              <a:t>Фильтр</a:t>
            </a:r>
            <a:endParaRPr lang="ru-RU" sz="20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910271" y="4512659"/>
            <a:ext cx="2235227" cy="707886"/>
          </a:xfrm>
          <a:prstGeom prst="rect">
            <a:avLst/>
          </a:prstGeom>
          <a:noFill/>
        </p:spPr>
        <p:txBody>
          <a:bodyPr wrap="none" rtlCol="0">
            <a:spAutoFit/>
          </a:bodyPr>
          <a:lstStyle/>
          <a:p>
            <a:pPr algn="r"/>
            <a:r>
              <a:rPr lang="ru-RU" sz="2000" b="1" dirty="0" smtClean="0">
                <a:latin typeface="Times New Roman" panose="02020603050405020304" pitchFamily="18" charset="0"/>
                <a:cs typeface="Times New Roman" panose="02020603050405020304" pitchFamily="18" charset="0"/>
              </a:rPr>
              <a:t>Блоки </a:t>
            </a:r>
          </a:p>
          <a:p>
            <a:r>
              <a:rPr lang="ru-RU" sz="2000" b="1" dirty="0" smtClean="0">
                <a:latin typeface="Times New Roman" panose="02020603050405020304" pitchFamily="18" charset="0"/>
                <a:cs typeface="Times New Roman" panose="02020603050405020304" pitchFamily="18" charset="0"/>
              </a:rPr>
              <a:t>газоанализаторов</a:t>
            </a:r>
            <a:endParaRPr lang="ru-RU" sz="2000"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7231317" y="1309082"/>
            <a:ext cx="1970155" cy="400110"/>
          </a:xfrm>
          <a:prstGeom prst="rect">
            <a:avLst/>
          </a:prstGeom>
          <a:noFill/>
        </p:spPr>
        <p:txBody>
          <a:bodyPr wrap="none" rtlCol="0">
            <a:spAutoFit/>
          </a:bodyPr>
          <a:lstStyle/>
          <a:p>
            <a:r>
              <a:rPr lang="ru-RU" sz="2000" b="1" dirty="0" smtClean="0">
                <a:latin typeface="Times New Roman" panose="02020603050405020304" pitchFamily="18" charset="0"/>
                <a:cs typeface="Times New Roman" panose="02020603050405020304" pitchFamily="18" charset="0"/>
              </a:rPr>
              <a:t>Блоки питания</a:t>
            </a:r>
            <a:endParaRPr lang="ru-RU" sz="20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7185248" y="2276872"/>
            <a:ext cx="1775871" cy="707886"/>
          </a:xfrm>
          <a:prstGeom prst="rect">
            <a:avLst/>
          </a:prstGeom>
          <a:noFill/>
        </p:spPr>
        <p:txBody>
          <a:bodyPr wrap="none" rtlCol="0">
            <a:spAutoFit/>
          </a:bodyPr>
          <a:lstStyle/>
          <a:p>
            <a:r>
              <a:rPr lang="ru-RU" sz="2000" b="1" dirty="0" smtClean="0">
                <a:latin typeface="Times New Roman" panose="02020603050405020304" pitchFamily="18" charset="0"/>
                <a:cs typeface="Times New Roman" panose="02020603050405020304" pitchFamily="18" charset="0"/>
              </a:rPr>
              <a:t>Модули</a:t>
            </a:r>
          </a:p>
          <a:p>
            <a:r>
              <a:rPr lang="ru-RU" sz="2000" b="1" dirty="0" smtClean="0">
                <a:latin typeface="Times New Roman" panose="02020603050405020304" pitchFamily="18" charset="0"/>
                <a:cs typeface="Times New Roman" panose="02020603050405020304" pitchFamily="18" charset="0"/>
              </a:rPr>
              <a:t>ввода-вывода</a:t>
            </a:r>
            <a:endParaRPr lang="ru-RU" sz="2000"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7231317" y="3677178"/>
            <a:ext cx="1561581" cy="400110"/>
          </a:xfrm>
          <a:prstGeom prst="rect">
            <a:avLst/>
          </a:prstGeom>
          <a:noFill/>
        </p:spPr>
        <p:txBody>
          <a:bodyPr wrap="none" rtlCol="0">
            <a:spAutoFit/>
          </a:bodyPr>
          <a:lstStyle/>
          <a:p>
            <a:r>
              <a:rPr lang="ru-RU" sz="2000" b="1" dirty="0" smtClean="0">
                <a:latin typeface="Times New Roman" panose="02020603050405020304" pitchFamily="18" charset="0"/>
                <a:cs typeface="Times New Roman" panose="02020603050405020304" pitchFamily="18" charset="0"/>
              </a:rPr>
              <a:t>Компрессор</a:t>
            </a:r>
            <a:endParaRPr lang="ru-RU" sz="2000" b="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7211177" y="4653136"/>
            <a:ext cx="1558247" cy="1015663"/>
          </a:xfrm>
          <a:prstGeom prst="rect">
            <a:avLst/>
          </a:prstGeom>
          <a:noFill/>
        </p:spPr>
        <p:txBody>
          <a:bodyPr wrap="none" rtlCol="0">
            <a:spAutoFit/>
          </a:bodyPr>
          <a:lstStyle/>
          <a:p>
            <a:r>
              <a:rPr lang="ru-RU" sz="2000" b="1" dirty="0" smtClean="0">
                <a:latin typeface="Times New Roman" panose="02020603050405020304" pitchFamily="18" charset="0"/>
                <a:cs typeface="Times New Roman" panose="02020603050405020304" pitchFamily="18" charset="0"/>
              </a:rPr>
              <a:t>Сенсорная</a:t>
            </a:r>
          </a:p>
          <a:p>
            <a:r>
              <a:rPr lang="ru-RU" sz="2000" b="1" dirty="0" smtClean="0">
                <a:latin typeface="Times New Roman" panose="02020603050405020304" pitchFamily="18" charset="0"/>
                <a:cs typeface="Times New Roman" panose="02020603050405020304" pitchFamily="18" charset="0"/>
              </a:rPr>
              <a:t>панель</a:t>
            </a:r>
          </a:p>
          <a:p>
            <a:r>
              <a:rPr lang="ru-RU" sz="2000" b="1" dirty="0" smtClean="0">
                <a:latin typeface="Times New Roman" panose="02020603050405020304" pitchFamily="18" charset="0"/>
                <a:cs typeface="Times New Roman" panose="02020603050405020304" pitchFamily="18" charset="0"/>
              </a:rPr>
              <a:t>управления</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5435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0"/>
            <a:ext cx="988695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Заголовок 1"/>
          <p:cNvSpPr>
            <a:spLocks noGrp="1"/>
          </p:cNvSpPr>
          <p:nvPr>
            <p:ph type="title"/>
          </p:nvPr>
        </p:nvSpPr>
        <p:spPr/>
        <p:txBody>
          <a:bodyPr/>
          <a:lstStyle/>
          <a:p>
            <a:r>
              <a:rPr lang="ru-RU" sz="3200" b="1" dirty="0" smtClean="0"/>
              <a:t>Данные контроля </a:t>
            </a:r>
            <a:r>
              <a:rPr lang="ru-RU" sz="3200" b="1" dirty="0"/>
              <a:t>параметров окружающей </a:t>
            </a:r>
            <a:r>
              <a:rPr lang="ru-RU" sz="3200" b="1" dirty="0" smtClean="0"/>
              <a:t>среды в реальном времени</a:t>
            </a:r>
            <a:endParaRPr lang="ru-RU" sz="3200" dirty="0"/>
          </a:p>
        </p:txBody>
      </p:sp>
      <p:sp>
        <p:nvSpPr>
          <p:cNvPr id="2" name="Объект 1"/>
          <p:cNvSpPr>
            <a:spLocks noGrp="1"/>
          </p:cNvSpPr>
          <p:nvPr>
            <p:ph idx="1"/>
          </p:nvPr>
        </p:nvSpPr>
        <p:spPr/>
        <p:txBody>
          <a:bodyPr/>
          <a:lstStyle/>
          <a:p>
            <a:endParaRPr lang="ru-RU"/>
          </a:p>
        </p:txBody>
      </p:sp>
      <p:pic>
        <p:nvPicPr>
          <p:cNvPr id="286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63" y="1515111"/>
            <a:ext cx="9886950" cy="5274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5927948"/>
      </p:ext>
    </p:extLst>
  </p:cSld>
  <p:clrMapOvr>
    <a:masterClrMapping/>
  </p:clrMapOvr>
  <p:timing>
    <p:tnLst>
      <p:par>
        <p:cTn id="1" dur="indefinite" restart="never" nodeType="tmRoot"/>
      </p:par>
    </p:tnLst>
  </p:timing>
</p:sld>
</file>

<file path=ppt/theme/theme1.xml><?xml version="1.0" encoding="utf-8"?>
<a:theme xmlns:a="http://schemas.openxmlformats.org/drawingml/2006/main" name="ПРЕЗЕНТАЦИЯ РЕКТОРА МОН 05-06072013">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ПРЕЗЕНТАЦИЯ РЕКТОРА МОН 05-06072013</Template>
  <TotalTime>8729</TotalTime>
  <Words>3274</Words>
  <Application>Microsoft Office PowerPoint</Application>
  <PresentationFormat>Лист A4 (210x297 мм)</PresentationFormat>
  <Paragraphs>248</Paragraphs>
  <Slides>14</Slides>
  <Notes>14</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14</vt:i4>
      </vt:variant>
    </vt:vector>
  </HeadingPairs>
  <TitlesOfParts>
    <vt:vector size="18" baseType="lpstr">
      <vt:lpstr>Calibri</vt:lpstr>
      <vt:lpstr>Arial</vt:lpstr>
      <vt:lpstr>Times New Roman</vt:lpstr>
      <vt:lpstr>ПРЕЗЕНТАЦИЯ РЕКТОРА МОН 05-06072013</vt:lpstr>
      <vt:lpstr>Презентация PowerPoint</vt:lpstr>
      <vt:lpstr>Структура региональной информационно-аналитической системы экологического мониторинга:</vt:lpstr>
      <vt:lpstr>Задачи, решаемые региональной информационно-аналитической системой экологического мониторинга</vt:lpstr>
      <vt:lpstr>Презентация PowerPoint</vt:lpstr>
      <vt:lpstr>Структура автоматизированного поста контроля загрязнения атмосферного воздуха</vt:lpstr>
      <vt:lpstr>Техническое обеспечение автоматизированных постов контроля загрязнения атмосферного воздуха</vt:lpstr>
      <vt:lpstr>Техническое обеспечение автоматизированных постов контроля загрязнения атмосферного воздуха</vt:lpstr>
      <vt:lpstr>Внешний вид автоматизированного поста контроля загрязнения атмосферного воздуха</vt:lpstr>
      <vt:lpstr>Данные контроля параметров окружающей среды в реальном времени</vt:lpstr>
      <vt:lpstr>Данные контроля параметров окружающей среды в реальном времени</vt:lpstr>
      <vt:lpstr>Данные контроля параметров окружающей среды в реальном времени</vt:lpstr>
      <vt:lpstr>Анализ результатов мониторинга состояния атмосферного воздуха</vt:lpstr>
      <vt:lpstr>Анализ выбросов загрязняющих веществ в атмосферу стационарными источниками объектов негативного воздействия за 2018 год</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Программа ФГАОУ ВПО  «Белгородский государственный национальный исследовательский университет» по повышению конкурентоспособности среди ведущих мировых научно-образовательных центров  на 2013-2017 годы</dc:title>
  <dc:creator>SandyBridge</dc:creator>
  <cp:lastModifiedBy>Anatolij</cp:lastModifiedBy>
  <cp:revision>660</cp:revision>
  <cp:lastPrinted>2017-11-19T18:13:47Z</cp:lastPrinted>
  <dcterms:created xsi:type="dcterms:W3CDTF">2013-07-01T17:50:51Z</dcterms:created>
  <dcterms:modified xsi:type="dcterms:W3CDTF">2020-06-06T15:17:46Z</dcterms:modified>
</cp:coreProperties>
</file>